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4" roundtripDataSignature="AMtx7mgNA2wfiOHyn5hc0Xy1PaZnEqt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71a5c963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gd71a5c963b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8bbcae97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8bbcae97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d71a5c963b_0_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gd71a5c963b_0_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d71a5c963b_0_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d71a5c963b_0_3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gd71a5c963b_0_3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d71a5c963b_0_39"/>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gd71a5c963b_0_39"/>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gd71a5c963b_0_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gd71a5c963b_0_4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gd71a5c963b_0_8"/>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gd71a5c963b_0_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gd71a5c963b_0_1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gd71a5c963b_0_1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gd71a5c963b_0_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gd71a5c963b_0_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gd71a5c963b_0_1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gd71a5c963b_0_1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gd71a5c963b_0_1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gd71a5c963b_0_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gd71a5c963b_0_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gd71a5c963b_0_23"/>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gd71a5c963b_0_23"/>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gd71a5c963b_0_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gd71a5c963b_0_2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gd71a5c963b_0_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gd71a5c963b_0_30"/>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d71a5c963b_0_30"/>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gd71a5c963b_0_30"/>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gd71a5c963b_0_30"/>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42" name="Google Shape;42;gd71a5c963b_0_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gd71a5c963b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d71a5c963b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gd71a5c963b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C8C8C"/>
            </a:gs>
            <a:gs pos="100000">
              <a:srgbClr val="404040"/>
            </a:gs>
          </a:gsLst>
          <a:lin ang="5400012" scaled="0"/>
        </a:gradFill>
      </p:bgPr>
    </p:bg>
    <p:spTree>
      <p:nvGrpSpPr>
        <p:cNvPr id="53" name="Shape 53"/>
        <p:cNvGrpSpPr/>
        <p:nvPr/>
      </p:nvGrpSpPr>
      <p:grpSpPr>
        <a:xfrm>
          <a:off x="0" y="0"/>
          <a:ext cx="0" cy="0"/>
          <a:chOff x="0" y="0"/>
          <a:chExt cx="0" cy="0"/>
        </a:xfrm>
      </p:grpSpPr>
      <p:sp>
        <p:nvSpPr>
          <p:cNvPr id="54" name="Google Shape;54;gd71a5c963b_0_45"/>
          <p:cNvSpPr txBox="1"/>
          <p:nvPr>
            <p:ph type="ctrTitle"/>
          </p:nvPr>
        </p:nvSpPr>
        <p:spPr>
          <a:xfrm>
            <a:off x="685800" y="745225"/>
            <a:ext cx="7772400" cy="167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89795"/>
              <a:buFont typeface="Calibri"/>
              <a:buNone/>
            </a:pPr>
            <a:r>
              <a:rPr lang="en-US" sz="4900">
                <a:solidFill>
                  <a:srgbClr val="FFFFFF"/>
                </a:solidFill>
              </a:rPr>
              <a:t>Introduction to the Arts </a:t>
            </a:r>
            <a:endParaRPr sz="4900">
              <a:solidFill>
                <a:srgbClr val="FFFFFF"/>
              </a:solidFill>
            </a:endParaRPr>
          </a:p>
          <a:p>
            <a:pPr indent="0" lvl="0" marL="0" rtl="0" algn="ctr">
              <a:lnSpc>
                <a:spcPct val="100000"/>
              </a:lnSpc>
              <a:spcBef>
                <a:spcPts val="0"/>
              </a:spcBef>
              <a:spcAft>
                <a:spcPts val="0"/>
              </a:spcAft>
              <a:buClr>
                <a:schemeClr val="dk1"/>
              </a:buClr>
              <a:buSzPct val="89795"/>
              <a:buFont typeface="Calibri"/>
              <a:buNone/>
            </a:pPr>
            <a:r>
              <a:rPr lang="en-US" sz="4900">
                <a:solidFill>
                  <a:srgbClr val="FFFFFF"/>
                </a:solidFill>
              </a:rPr>
              <a:t>Spring 2021</a:t>
            </a:r>
            <a:endParaRPr sz="4900">
              <a:solidFill>
                <a:srgbClr val="FFFFFF"/>
              </a:solidFill>
            </a:endParaRPr>
          </a:p>
          <a:p>
            <a:pPr indent="0" lvl="0" marL="0" rtl="0" algn="ctr">
              <a:lnSpc>
                <a:spcPct val="100000"/>
              </a:lnSpc>
              <a:spcBef>
                <a:spcPts val="0"/>
              </a:spcBef>
              <a:spcAft>
                <a:spcPts val="0"/>
              </a:spcAft>
              <a:buClr>
                <a:schemeClr val="dk1"/>
              </a:buClr>
              <a:buSzPct val="101277"/>
              <a:buFont typeface="Calibri"/>
              <a:buNone/>
            </a:pPr>
            <a:r>
              <a:rPr i="1" lang="en-US" sz="4344">
                <a:solidFill>
                  <a:schemeClr val="lt1"/>
                </a:solidFill>
              </a:rPr>
              <a:t>Printmaking Project</a:t>
            </a:r>
            <a:endParaRPr i="1" sz="4344">
              <a:solidFill>
                <a:schemeClr val="lt1"/>
              </a:solidFill>
            </a:endParaRPr>
          </a:p>
          <a:p>
            <a:pPr indent="0" lvl="0" marL="0" rtl="0" algn="ctr">
              <a:lnSpc>
                <a:spcPct val="100000"/>
              </a:lnSpc>
              <a:spcBef>
                <a:spcPts val="0"/>
              </a:spcBef>
              <a:spcAft>
                <a:spcPts val="0"/>
              </a:spcAft>
              <a:buClr>
                <a:schemeClr val="dk1"/>
              </a:buClr>
              <a:buSzPct val="162962"/>
              <a:buFont typeface="Calibri"/>
              <a:buNone/>
            </a:pPr>
            <a:r>
              <a:rPr lang="en-US" sz="2700">
                <a:solidFill>
                  <a:srgbClr val="FFFFFF"/>
                </a:solidFill>
              </a:rPr>
              <a:t>Instructor: Art Moses</a:t>
            </a:r>
            <a:endParaRPr sz="2700">
              <a:solidFill>
                <a:srgbClr val="FFFFFF"/>
              </a:solidFill>
            </a:endParaRPr>
          </a:p>
        </p:txBody>
      </p:sp>
      <p:sp>
        <p:nvSpPr>
          <p:cNvPr id="55" name="Google Shape;55;gd71a5c963b_0_45"/>
          <p:cNvSpPr txBox="1"/>
          <p:nvPr>
            <p:ph idx="1" type="subTitle"/>
          </p:nvPr>
        </p:nvSpPr>
        <p:spPr>
          <a:xfrm>
            <a:off x="685800" y="3064350"/>
            <a:ext cx="3732900" cy="33012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rgbClr val="888888"/>
              </a:buClr>
              <a:buSzPts val="3200"/>
              <a:buNone/>
            </a:pPr>
            <a:r>
              <a:rPr lang="en-US" sz="2700">
                <a:solidFill>
                  <a:srgbClr val="F3F3F3"/>
                </a:solidFill>
              </a:rPr>
              <a:t>Nathan Ayala</a:t>
            </a:r>
            <a:endParaRPr sz="2700">
              <a:solidFill>
                <a:srgbClr val="F3F3F3"/>
              </a:solidFill>
            </a:endParaRPr>
          </a:p>
          <a:p>
            <a:pPr indent="0" lvl="0" marL="0" rtl="0" algn="r">
              <a:spcBef>
                <a:spcPts val="0"/>
              </a:spcBef>
              <a:spcAft>
                <a:spcPts val="0"/>
              </a:spcAft>
              <a:buClr>
                <a:srgbClr val="888888"/>
              </a:buClr>
              <a:buSzPts val="3200"/>
              <a:buNone/>
            </a:pPr>
            <a:r>
              <a:rPr lang="en-US" sz="2700">
                <a:solidFill>
                  <a:srgbClr val="F3F3F3"/>
                </a:solidFill>
              </a:rPr>
              <a:t>Taylor Borla</a:t>
            </a:r>
            <a:endParaRPr sz="2700">
              <a:solidFill>
                <a:srgbClr val="F3F3F3"/>
              </a:solidFill>
            </a:endParaRPr>
          </a:p>
          <a:p>
            <a:pPr indent="0" lvl="0" marL="0" rtl="0" algn="r">
              <a:spcBef>
                <a:spcPts val="0"/>
              </a:spcBef>
              <a:spcAft>
                <a:spcPts val="0"/>
              </a:spcAft>
              <a:buClr>
                <a:srgbClr val="888888"/>
              </a:buClr>
              <a:buSzPts val="3200"/>
              <a:buNone/>
            </a:pPr>
            <a:r>
              <a:rPr lang="en-US" sz="2700">
                <a:solidFill>
                  <a:srgbClr val="F3F3F3"/>
                </a:solidFill>
              </a:rPr>
              <a:t>Audrianna Cope</a:t>
            </a:r>
            <a:endParaRPr sz="2700">
              <a:solidFill>
                <a:srgbClr val="F3F3F3"/>
              </a:solidFill>
            </a:endParaRPr>
          </a:p>
          <a:p>
            <a:pPr indent="0" lvl="0" marL="0" rtl="0" algn="r">
              <a:spcBef>
                <a:spcPts val="0"/>
              </a:spcBef>
              <a:spcAft>
                <a:spcPts val="0"/>
              </a:spcAft>
              <a:buClr>
                <a:srgbClr val="888888"/>
              </a:buClr>
              <a:buSzPts val="3200"/>
              <a:buNone/>
            </a:pPr>
            <a:r>
              <a:rPr lang="en-US" sz="2700">
                <a:solidFill>
                  <a:srgbClr val="F3F3F3"/>
                </a:solidFill>
              </a:rPr>
              <a:t>Isabella De Gregorio</a:t>
            </a:r>
            <a:endParaRPr sz="2700">
              <a:solidFill>
                <a:srgbClr val="F3F3F3"/>
              </a:solidFill>
            </a:endParaRPr>
          </a:p>
          <a:p>
            <a:pPr indent="0" lvl="0" marL="0" rtl="0" algn="r">
              <a:spcBef>
                <a:spcPts val="0"/>
              </a:spcBef>
              <a:spcAft>
                <a:spcPts val="0"/>
              </a:spcAft>
              <a:buClr>
                <a:srgbClr val="888888"/>
              </a:buClr>
              <a:buSzPts val="3200"/>
              <a:buNone/>
            </a:pPr>
            <a:r>
              <a:rPr lang="en-US" sz="2700">
                <a:solidFill>
                  <a:srgbClr val="F3F3F3"/>
                </a:solidFill>
              </a:rPr>
              <a:t>Taylor Flosser</a:t>
            </a:r>
            <a:endParaRPr sz="2700">
              <a:solidFill>
                <a:srgbClr val="F3F3F3"/>
              </a:solidFill>
            </a:endParaRPr>
          </a:p>
          <a:p>
            <a:pPr indent="0" lvl="0" marL="0" rtl="0" algn="r">
              <a:spcBef>
                <a:spcPts val="0"/>
              </a:spcBef>
              <a:spcAft>
                <a:spcPts val="0"/>
              </a:spcAft>
              <a:buClr>
                <a:srgbClr val="888888"/>
              </a:buClr>
              <a:buSzPts val="3200"/>
              <a:buNone/>
            </a:pPr>
            <a:r>
              <a:rPr lang="en-US" sz="2700">
                <a:solidFill>
                  <a:srgbClr val="F3F3F3"/>
                </a:solidFill>
              </a:rPr>
              <a:t>Katelyn Jones</a:t>
            </a:r>
            <a:endParaRPr sz="2700">
              <a:solidFill>
                <a:srgbClr val="F3F3F3"/>
              </a:solidFill>
            </a:endParaRPr>
          </a:p>
        </p:txBody>
      </p:sp>
      <p:sp>
        <p:nvSpPr>
          <p:cNvPr id="56" name="Google Shape;56;gd71a5c963b_0_45"/>
          <p:cNvSpPr txBox="1"/>
          <p:nvPr>
            <p:ph idx="1" type="subTitle"/>
          </p:nvPr>
        </p:nvSpPr>
        <p:spPr>
          <a:xfrm>
            <a:off x="4725300" y="3064350"/>
            <a:ext cx="3732900" cy="330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888888"/>
              </a:buClr>
              <a:buSzPts val="3200"/>
              <a:buNone/>
            </a:pPr>
            <a:r>
              <a:rPr lang="en-US" sz="2700">
                <a:solidFill>
                  <a:srgbClr val="F3F3F3"/>
                </a:solidFill>
              </a:rPr>
              <a:t>Benjamin Laxton</a:t>
            </a:r>
            <a:endParaRPr sz="2700">
              <a:solidFill>
                <a:srgbClr val="F3F3F3"/>
              </a:solidFill>
            </a:endParaRPr>
          </a:p>
          <a:p>
            <a:pPr indent="0" lvl="0" marL="0" rtl="0" algn="l">
              <a:spcBef>
                <a:spcPts val="0"/>
              </a:spcBef>
              <a:spcAft>
                <a:spcPts val="0"/>
              </a:spcAft>
              <a:buClr>
                <a:srgbClr val="888888"/>
              </a:buClr>
              <a:buSzPts val="3200"/>
              <a:buNone/>
            </a:pPr>
            <a:r>
              <a:rPr lang="en-US" sz="2700">
                <a:solidFill>
                  <a:srgbClr val="F3F3F3"/>
                </a:solidFill>
              </a:rPr>
              <a:t>Catherine McKittrick</a:t>
            </a:r>
            <a:endParaRPr sz="2700">
              <a:solidFill>
                <a:srgbClr val="F3F3F3"/>
              </a:solidFill>
            </a:endParaRPr>
          </a:p>
          <a:p>
            <a:pPr indent="0" lvl="0" marL="0" rtl="0" algn="l">
              <a:lnSpc>
                <a:spcPct val="100000"/>
              </a:lnSpc>
              <a:spcBef>
                <a:spcPts val="0"/>
              </a:spcBef>
              <a:spcAft>
                <a:spcPts val="0"/>
              </a:spcAft>
              <a:buClr>
                <a:srgbClr val="888888"/>
              </a:buClr>
              <a:buSzPts val="3200"/>
              <a:buNone/>
            </a:pPr>
            <a:r>
              <a:rPr lang="en-US" sz="2700">
                <a:solidFill>
                  <a:srgbClr val="F3F3F3"/>
                </a:solidFill>
              </a:rPr>
              <a:t>Austin Roy</a:t>
            </a:r>
            <a:endParaRPr sz="2700">
              <a:solidFill>
                <a:srgbClr val="F3F3F3"/>
              </a:solidFill>
            </a:endParaRPr>
          </a:p>
          <a:p>
            <a:pPr indent="0" lvl="0" marL="0" rtl="0" algn="l">
              <a:spcBef>
                <a:spcPts val="0"/>
              </a:spcBef>
              <a:spcAft>
                <a:spcPts val="0"/>
              </a:spcAft>
              <a:buClr>
                <a:srgbClr val="888888"/>
              </a:buClr>
              <a:buSzPts val="3200"/>
              <a:buNone/>
            </a:pPr>
            <a:r>
              <a:rPr lang="en-US" sz="2700">
                <a:solidFill>
                  <a:srgbClr val="F3F3F3"/>
                </a:solidFill>
              </a:rPr>
              <a:t>Mason Scott</a:t>
            </a:r>
            <a:endParaRPr sz="2700">
              <a:solidFill>
                <a:srgbClr val="F3F3F3"/>
              </a:solidFill>
            </a:endParaRPr>
          </a:p>
          <a:p>
            <a:pPr indent="0" lvl="0" marL="0" rtl="0" algn="l">
              <a:lnSpc>
                <a:spcPct val="100000"/>
              </a:lnSpc>
              <a:spcBef>
                <a:spcPts val="0"/>
              </a:spcBef>
              <a:spcAft>
                <a:spcPts val="0"/>
              </a:spcAft>
              <a:buClr>
                <a:srgbClr val="888888"/>
              </a:buClr>
              <a:buSzPts val="3200"/>
              <a:buNone/>
            </a:pPr>
            <a:r>
              <a:rPr lang="en-US" sz="2700">
                <a:solidFill>
                  <a:srgbClr val="F3F3F3"/>
                </a:solidFill>
              </a:rPr>
              <a:t>Cassidy Sweeney</a:t>
            </a:r>
            <a:endParaRPr sz="2700">
              <a:solidFill>
                <a:srgbClr val="F3F3F3"/>
              </a:solidFill>
            </a:endParaRPr>
          </a:p>
          <a:p>
            <a:pPr indent="0" lvl="0" marL="0" rtl="0" algn="l">
              <a:lnSpc>
                <a:spcPct val="100000"/>
              </a:lnSpc>
              <a:spcBef>
                <a:spcPts val="0"/>
              </a:spcBef>
              <a:spcAft>
                <a:spcPts val="0"/>
              </a:spcAft>
              <a:buClr>
                <a:srgbClr val="888888"/>
              </a:buClr>
              <a:buSzPts val="3200"/>
              <a:buNone/>
            </a:pPr>
            <a:r>
              <a:rPr lang="en-US" sz="2700">
                <a:solidFill>
                  <a:srgbClr val="F3F3F3"/>
                </a:solidFill>
              </a:rPr>
              <a:t>Chandler Williams</a:t>
            </a:r>
            <a:endParaRPr sz="2700">
              <a:solidFill>
                <a:srgbClr val="F3F3F3"/>
              </a:solidFill>
            </a:endParaRPr>
          </a:p>
          <a:p>
            <a:pPr indent="0" lvl="0" marL="0" rtl="0" algn="l">
              <a:lnSpc>
                <a:spcPct val="100000"/>
              </a:lnSpc>
              <a:spcBef>
                <a:spcPts val="0"/>
              </a:spcBef>
              <a:spcAft>
                <a:spcPts val="0"/>
              </a:spcAft>
              <a:buClr>
                <a:srgbClr val="888888"/>
              </a:buClr>
              <a:buSzPts val="3200"/>
              <a:buNone/>
            </a:pPr>
            <a:r>
              <a:t/>
            </a:r>
            <a:endParaRPr sz="2700">
              <a:solidFill>
                <a:srgbClr val="F3F3F3"/>
              </a:solidFill>
            </a:endParaRPr>
          </a:p>
        </p:txBody>
      </p:sp>
    </p:spTree>
  </p:cSld>
  <p:clrMapOvr>
    <a:masterClrMapping/>
  </p:clrMapOvr>
  <mc:AlternateContent>
    <mc:Choice Requires="p14">
      <p:transition spd="slow" p14:dur="43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8"/>
          <p:cNvSpPr txBox="1"/>
          <p:nvPr/>
        </p:nvSpPr>
        <p:spPr>
          <a:xfrm>
            <a:off x="883775" y="397000"/>
            <a:ext cx="3688200" cy="649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solidFill>
                  <a:schemeClr val="dk1"/>
                </a:solidFill>
              </a:rPr>
              <a:t>Printmaking Projects</a:t>
            </a:r>
            <a:endParaRPr sz="1800" u="sng">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As one of many topics covered in this course, students are introduced to basic printmaking techniques.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The first printmaking exercise is a one color block print using ten inch square stripped plasterboard cured with a coat of shellac, dried and then printed on paper. The student is reminded that lettering must be reversed on the tile so that letters are  printed in the correct order. The design must include a theme and lettering.</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These photos were taken on the day of the second exercise which includes a three color registered print with reverse lettering .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US" sz="1600">
                <a:solidFill>
                  <a:schemeClr val="dk1"/>
                </a:solidFill>
              </a:rPr>
              <a:t>______________________________</a:t>
            </a:r>
            <a:endParaRPr sz="1600">
              <a:solidFill>
                <a:schemeClr val="dk1"/>
              </a:solidFill>
            </a:endParaRPr>
          </a:p>
          <a:p>
            <a:pPr indent="0" lvl="0" marL="0" rtl="0" algn="l">
              <a:spcBef>
                <a:spcPts val="0"/>
              </a:spcBef>
              <a:spcAft>
                <a:spcPts val="0"/>
              </a:spcAft>
              <a:buNone/>
            </a:pPr>
            <a:r>
              <a:rPr i="1" lang="en-US">
                <a:solidFill>
                  <a:schemeClr val="dk1"/>
                </a:solidFill>
              </a:rPr>
              <a:t>Photo credits to Isabella DeGregorio ‘22.</a:t>
            </a:r>
            <a:endParaRPr i="1">
              <a:solidFill>
                <a:schemeClr val="dk1"/>
              </a:solidFill>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endParaRPr>
          </a:p>
        </p:txBody>
      </p:sp>
      <p:pic>
        <p:nvPicPr>
          <p:cNvPr id="62" name="Google Shape;62;p8"/>
          <p:cNvPicPr preferRelativeResize="0"/>
          <p:nvPr/>
        </p:nvPicPr>
        <p:blipFill rotWithShape="1">
          <a:blip r:embed="rId3">
            <a:alphaModFix/>
          </a:blip>
          <a:srcRect b="0" l="0" r="0" t="10490"/>
          <a:stretch/>
        </p:blipFill>
        <p:spPr>
          <a:xfrm>
            <a:off x="5056700" y="2856650"/>
            <a:ext cx="3076274" cy="3671398"/>
          </a:xfrm>
          <a:prstGeom prst="rect">
            <a:avLst/>
          </a:prstGeom>
          <a:noFill/>
          <a:ln>
            <a:noFill/>
          </a:ln>
        </p:spPr>
      </p:pic>
      <p:pic>
        <p:nvPicPr>
          <p:cNvPr id="63" name="Google Shape;63;p8"/>
          <p:cNvPicPr preferRelativeResize="0"/>
          <p:nvPr/>
        </p:nvPicPr>
        <p:blipFill rotWithShape="1">
          <a:blip r:embed="rId4">
            <a:alphaModFix/>
          </a:blip>
          <a:srcRect b="18783" l="24110" r="3267" t="31642"/>
          <a:stretch/>
        </p:blipFill>
        <p:spPr>
          <a:xfrm>
            <a:off x="5056700" y="397000"/>
            <a:ext cx="3023750" cy="233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3"/>
          <p:cNvPicPr preferRelativeResize="0"/>
          <p:nvPr/>
        </p:nvPicPr>
        <p:blipFill>
          <a:blip r:embed="rId3">
            <a:alphaModFix/>
          </a:blip>
          <a:stretch>
            <a:fillRect/>
          </a:stretch>
        </p:blipFill>
        <p:spPr>
          <a:xfrm>
            <a:off x="617251" y="424200"/>
            <a:ext cx="4392899" cy="5857198"/>
          </a:xfrm>
          <a:prstGeom prst="rect">
            <a:avLst/>
          </a:prstGeom>
          <a:noFill/>
          <a:ln>
            <a:noFill/>
          </a:ln>
        </p:spPr>
      </p:pic>
      <p:sp>
        <p:nvSpPr>
          <p:cNvPr id="69" name="Google Shape;69;p13"/>
          <p:cNvSpPr txBox="1"/>
          <p:nvPr/>
        </p:nvSpPr>
        <p:spPr>
          <a:xfrm>
            <a:off x="5628700" y="376275"/>
            <a:ext cx="25689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The student uses  pressure sensitive weather stripping on a rigid board to develop a theme and title.</a:t>
            </a:r>
            <a:endParaRPr sz="1600">
              <a:solidFill>
                <a:schemeClr val="dk1"/>
              </a:solidFill>
            </a:endParaRPr>
          </a:p>
          <a:p>
            <a:pPr indent="0" lvl="0" marL="0" rtl="0" algn="l">
              <a:spcBef>
                <a:spcPts val="0"/>
              </a:spcBef>
              <a:spcAft>
                <a:spcPts val="0"/>
              </a:spcAft>
              <a:buNone/>
            </a:pPr>
            <a:r>
              <a:t/>
            </a:r>
            <a:endParaRPr/>
          </a:p>
        </p:txBody>
      </p:sp>
      <p:pic>
        <p:nvPicPr>
          <p:cNvPr id="70" name="Google Shape;70;p13"/>
          <p:cNvPicPr preferRelativeResize="0"/>
          <p:nvPr/>
        </p:nvPicPr>
        <p:blipFill rotWithShape="1">
          <a:blip r:embed="rId4">
            <a:alphaModFix/>
          </a:blip>
          <a:srcRect b="19814" l="48744" r="0" t="16922"/>
          <a:stretch/>
        </p:blipFill>
        <p:spPr>
          <a:xfrm>
            <a:off x="5628750" y="1836375"/>
            <a:ext cx="2568799" cy="422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906550" y="436000"/>
            <a:ext cx="3865774" cy="5154376"/>
          </a:xfrm>
          <a:prstGeom prst="rect">
            <a:avLst/>
          </a:prstGeom>
          <a:noFill/>
          <a:ln>
            <a:noFill/>
          </a:ln>
        </p:spPr>
      </p:pic>
      <p:sp>
        <p:nvSpPr>
          <p:cNvPr id="76" name="Google Shape;76;p15"/>
          <p:cNvSpPr txBox="1"/>
          <p:nvPr/>
        </p:nvSpPr>
        <p:spPr>
          <a:xfrm>
            <a:off x="5022226" y="300875"/>
            <a:ext cx="29340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There are three separate pattern applications to the rigid board. As each color is inked and applied to three separate pieces of paper (three prints for the three colors ) the weatherstripping is removed and the next "color" of weatherstripping is applied. </a:t>
            </a:r>
            <a:endParaRPr sz="1600">
              <a:solidFill>
                <a:schemeClr val="dk1"/>
              </a:solidFill>
            </a:endParaRPr>
          </a:p>
          <a:p>
            <a:pPr indent="0" lvl="0" marL="0" rtl="0" algn="l">
              <a:spcBef>
                <a:spcPts val="0"/>
              </a:spcBef>
              <a:spcAft>
                <a:spcPts val="0"/>
              </a:spcAft>
              <a:buNone/>
            </a:pPr>
            <a:r>
              <a:t/>
            </a:r>
            <a:endParaRPr/>
          </a:p>
        </p:txBody>
      </p:sp>
      <p:pic>
        <p:nvPicPr>
          <p:cNvPr id="77" name="Google Shape;77;p15"/>
          <p:cNvPicPr preferRelativeResize="0"/>
          <p:nvPr/>
        </p:nvPicPr>
        <p:blipFill>
          <a:blip r:embed="rId4">
            <a:alphaModFix/>
          </a:blip>
          <a:stretch>
            <a:fillRect/>
          </a:stretch>
        </p:blipFill>
        <p:spPr>
          <a:xfrm>
            <a:off x="5123512" y="2993000"/>
            <a:ext cx="2731427" cy="36419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24"/>
          <p:cNvPicPr preferRelativeResize="0"/>
          <p:nvPr/>
        </p:nvPicPr>
        <p:blipFill rotWithShape="1">
          <a:blip r:embed="rId3">
            <a:alphaModFix/>
          </a:blip>
          <a:srcRect b="14493" l="0" r="0" t="0"/>
          <a:stretch/>
        </p:blipFill>
        <p:spPr>
          <a:xfrm>
            <a:off x="5183925" y="422625"/>
            <a:ext cx="3111625" cy="3547628"/>
          </a:xfrm>
          <a:prstGeom prst="rect">
            <a:avLst/>
          </a:prstGeom>
          <a:noFill/>
          <a:ln>
            <a:noFill/>
          </a:ln>
        </p:spPr>
      </p:pic>
      <p:pic>
        <p:nvPicPr>
          <p:cNvPr id="83" name="Google Shape;83;p24"/>
          <p:cNvPicPr preferRelativeResize="0"/>
          <p:nvPr/>
        </p:nvPicPr>
        <p:blipFill rotWithShape="1">
          <a:blip r:embed="rId4">
            <a:alphaModFix/>
          </a:blip>
          <a:srcRect b="0" l="0" r="15590" t="26432"/>
          <a:stretch/>
        </p:blipFill>
        <p:spPr>
          <a:xfrm>
            <a:off x="553075" y="1415625"/>
            <a:ext cx="4148575" cy="4821002"/>
          </a:xfrm>
          <a:prstGeom prst="rect">
            <a:avLst/>
          </a:prstGeom>
          <a:noFill/>
          <a:ln>
            <a:noFill/>
          </a:ln>
        </p:spPr>
      </p:pic>
      <p:sp>
        <p:nvSpPr>
          <p:cNvPr id="84" name="Google Shape;84;p24"/>
          <p:cNvSpPr txBox="1"/>
          <p:nvPr/>
        </p:nvSpPr>
        <p:spPr>
          <a:xfrm>
            <a:off x="1177913" y="412400"/>
            <a:ext cx="28989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Note this picture below with the reverse lettering on the student's work board .</a:t>
            </a:r>
            <a:endParaRPr sz="1600">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rPr lang="en-US">
                <a:solidFill>
                  <a:srgbClr val="222222"/>
                </a:solidFill>
                <a:highlight>
                  <a:srgbClr val="FFFFFF"/>
                </a:highlight>
              </a:rPr>
              <a:t> </a:t>
            </a:r>
            <a:endParaRPr/>
          </a:p>
        </p:txBody>
      </p:sp>
      <p:sp>
        <p:nvSpPr>
          <p:cNvPr id="85" name="Google Shape;85;p24"/>
          <p:cNvSpPr txBox="1"/>
          <p:nvPr/>
        </p:nvSpPr>
        <p:spPr>
          <a:xfrm>
            <a:off x="5213788" y="4171375"/>
            <a:ext cx="3051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The student then realizes the complexity of multi-color printed pictures and black and white newspapers . Registration is the control of application and clarity.</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0" l="0" r="0" t="12072"/>
          <a:stretch/>
        </p:blipFill>
        <p:spPr>
          <a:xfrm>
            <a:off x="3702325" y="644175"/>
            <a:ext cx="4988602" cy="5848525"/>
          </a:xfrm>
          <a:prstGeom prst="rect">
            <a:avLst/>
          </a:prstGeom>
          <a:noFill/>
          <a:ln>
            <a:noFill/>
          </a:ln>
        </p:spPr>
      </p:pic>
      <p:pic>
        <p:nvPicPr>
          <p:cNvPr id="91" name="Google Shape;91;p18"/>
          <p:cNvPicPr preferRelativeResize="0"/>
          <p:nvPr/>
        </p:nvPicPr>
        <p:blipFill>
          <a:blip r:embed="rId4">
            <a:alphaModFix/>
          </a:blip>
          <a:stretch>
            <a:fillRect/>
          </a:stretch>
        </p:blipFill>
        <p:spPr>
          <a:xfrm>
            <a:off x="518500" y="309350"/>
            <a:ext cx="2808150" cy="3744200"/>
          </a:xfrm>
          <a:prstGeom prst="rect">
            <a:avLst/>
          </a:prstGeom>
          <a:noFill/>
          <a:ln>
            <a:noFill/>
          </a:ln>
        </p:spPr>
      </p:pic>
      <p:sp>
        <p:nvSpPr>
          <p:cNvPr id="92" name="Google Shape;92;p18"/>
          <p:cNvSpPr txBox="1"/>
          <p:nvPr/>
        </p:nvSpPr>
        <p:spPr>
          <a:xfrm>
            <a:off x="612775" y="4501275"/>
            <a:ext cx="2619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The students had fun with the projects. There were a few classroom chuckles when the student forgot to reverse initial lettering on the hard board.</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588375" y="340925"/>
            <a:ext cx="3641898" cy="4855875"/>
          </a:xfrm>
          <a:prstGeom prst="rect">
            <a:avLst/>
          </a:prstGeom>
          <a:noFill/>
          <a:ln>
            <a:noFill/>
          </a:ln>
        </p:spPr>
      </p:pic>
      <p:pic>
        <p:nvPicPr>
          <p:cNvPr id="98" name="Google Shape;98;p19"/>
          <p:cNvPicPr preferRelativeResize="0"/>
          <p:nvPr/>
        </p:nvPicPr>
        <p:blipFill>
          <a:blip r:embed="rId4">
            <a:alphaModFix/>
          </a:blip>
          <a:stretch>
            <a:fillRect/>
          </a:stretch>
        </p:blipFill>
        <p:spPr>
          <a:xfrm>
            <a:off x="4689075" y="1495725"/>
            <a:ext cx="3641898" cy="4855875"/>
          </a:xfrm>
          <a:prstGeom prst="rect">
            <a:avLst/>
          </a:prstGeom>
          <a:noFill/>
          <a:ln>
            <a:noFill/>
          </a:ln>
        </p:spPr>
      </p:pic>
      <p:sp>
        <p:nvSpPr>
          <p:cNvPr id="99" name="Google Shape;99;p19"/>
          <p:cNvSpPr txBox="1"/>
          <p:nvPr/>
        </p:nvSpPr>
        <p:spPr>
          <a:xfrm>
            <a:off x="412475" y="5736000"/>
            <a:ext cx="38178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rPr>
              <a:t>No backwards letters here!</a:t>
            </a:r>
            <a:endParaRPr sz="1600">
              <a:solidFill>
                <a:schemeClr val="dk1"/>
              </a:solidFill>
            </a:endParaRPr>
          </a:p>
          <a:p>
            <a:pPr indent="0" lvl="0" marL="0" rtl="0" algn="l">
              <a:spcBef>
                <a:spcPts val="0"/>
              </a:spcBef>
              <a:spcAft>
                <a:spcPts val="0"/>
              </a:spcAft>
              <a:buNone/>
            </a:pPr>
            <a:r>
              <a:t/>
            </a:r>
            <a:endParaRPr/>
          </a:p>
        </p:txBody>
      </p:sp>
      <p:sp>
        <p:nvSpPr>
          <p:cNvPr id="100" name="Google Shape;100;p19"/>
          <p:cNvSpPr txBox="1"/>
          <p:nvPr/>
        </p:nvSpPr>
        <p:spPr>
          <a:xfrm>
            <a:off x="4689075" y="517675"/>
            <a:ext cx="38178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rPr>
              <a:t>Another successful three color print</a:t>
            </a:r>
            <a:r>
              <a:rPr lang="en-US" sz="1600">
                <a:solidFill>
                  <a:schemeClr val="dk1"/>
                </a:solidFill>
              </a:rPr>
              <a:t>!</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d8bbcae97d_0_36"/>
          <p:cNvSpPr txBox="1"/>
          <p:nvPr/>
        </p:nvSpPr>
        <p:spPr>
          <a:xfrm>
            <a:off x="3736375" y="5047175"/>
            <a:ext cx="55029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FFFF00"/>
                </a:solidFill>
              </a:rPr>
              <a:t>Have a great summer everyone!</a:t>
            </a:r>
            <a:endParaRPr sz="1600">
              <a:solidFill>
                <a:srgbClr val="FFFF00"/>
              </a:solidFill>
            </a:endParaRPr>
          </a:p>
          <a:p>
            <a:pPr indent="0" lvl="0" marL="0" rtl="0" algn="ctr">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a:p>
        </p:txBody>
      </p:sp>
      <p:sp>
        <p:nvSpPr>
          <p:cNvPr id="106" name="Google Shape;106;gd8bbcae97d_0_36"/>
          <p:cNvSpPr txBox="1"/>
          <p:nvPr/>
        </p:nvSpPr>
        <p:spPr>
          <a:xfrm>
            <a:off x="4711525" y="2032700"/>
            <a:ext cx="3552600" cy="218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1800">
                <a:solidFill>
                  <a:schemeClr val="dk1"/>
                </a:solidFill>
              </a:rPr>
              <a:t>Moses Mosaic</a:t>
            </a:r>
            <a:endParaRPr i="1" sz="1800">
              <a:solidFill>
                <a:schemeClr val="dk1"/>
              </a:solidFill>
            </a:endParaRPr>
          </a:p>
          <a:p>
            <a:pPr indent="0" lvl="0" marL="0" rtl="0" algn="ctr">
              <a:spcBef>
                <a:spcPts val="0"/>
              </a:spcBef>
              <a:spcAft>
                <a:spcPts val="0"/>
              </a:spcAft>
              <a:buNone/>
            </a:pPr>
            <a:r>
              <a:t/>
            </a:r>
            <a:endParaRPr i="1" sz="1600">
              <a:solidFill>
                <a:schemeClr val="dk1"/>
              </a:solidFill>
            </a:endParaRPr>
          </a:p>
          <a:p>
            <a:pPr indent="0" lvl="0" marL="0" rtl="0" algn="ctr">
              <a:spcBef>
                <a:spcPts val="0"/>
              </a:spcBef>
              <a:spcAft>
                <a:spcPts val="0"/>
              </a:spcAft>
              <a:buNone/>
            </a:pPr>
            <a:r>
              <a:rPr lang="en-US" sz="1600">
                <a:solidFill>
                  <a:schemeClr val="dk1"/>
                </a:solidFill>
              </a:rPr>
              <a:t>An Introduction to the Arts </a:t>
            </a:r>
            <a:endParaRPr sz="1600">
              <a:solidFill>
                <a:schemeClr val="dk1"/>
              </a:solidFill>
            </a:endParaRPr>
          </a:p>
          <a:p>
            <a:pPr indent="0" lvl="0" marL="0" rtl="0" algn="ctr">
              <a:spcBef>
                <a:spcPts val="0"/>
              </a:spcBef>
              <a:spcAft>
                <a:spcPts val="0"/>
              </a:spcAft>
              <a:buNone/>
            </a:pPr>
            <a:r>
              <a:rPr lang="en-US" sz="1600">
                <a:solidFill>
                  <a:schemeClr val="dk1"/>
                </a:solidFill>
              </a:rPr>
              <a:t>group project made up of </a:t>
            </a:r>
            <a:endParaRPr sz="1600">
              <a:solidFill>
                <a:schemeClr val="dk1"/>
              </a:solidFill>
            </a:endParaRPr>
          </a:p>
          <a:p>
            <a:pPr indent="0" lvl="0" marL="0" rtl="0" algn="ctr">
              <a:spcBef>
                <a:spcPts val="0"/>
              </a:spcBef>
              <a:spcAft>
                <a:spcPts val="0"/>
              </a:spcAft>
              <a:buNone/>
            </a:pPr>
            <a:r>
              <a:rPr lang="en-US" sz="1600">
                <a:solidFill>
                  <a:schemeClr val="dk1"/>
                </a:solidFill>
              </a:rPr>
              <a:t>1620 square color chips. </a:t>
            </a:r>
            <a:endParaRPr sz="1600">
              <a:solidFill>
                <a:schemeClr val="dk1"/>
              </a:solidFill>
            </a:endParaRPr>
          </a:p>
          <a:p>
            <a:pPr indent="0" lvl="0" marL="0" rtl="0" algn="ctr">
              <a:spcBef>
                <a:spcPts val="0"/>
              </a:spcBef>
              <a:spcAft>
                <a:spcPts val="0"/>
              </a:spcAft>
              <a:buNone/>
            </a:pPr>
            <a:r>
              <a:t/>
            </a:r>
            <a:endParaRPr sz="1600">
              <a:solidFill>
                <a:schemeClr val="dk1"/>
              </a:solidFill>
            </a:endParaRPr>
          </a:p>
          <a:p>
            <a:pPr indent="0" lvl="0" marL="0" rtl="0" algn="ctr">
              <a:spcBef>
                <a:spcPts val="0"/>
              </a:spcBef>
              <a:spcAft>
                <a:spcPts val="0"/>
              </a:spcAft>
              <a:buNone/>
            </a:pPr>
            <a:r>
              <a:rPr lang="en-US" sz="1600">
                <a:solidFill>
                  <a:schemeClr val="dk1"/>
                </a:solidFill>
              </a:rPr>
              <a:t>Finished</a:t>
            </a:r>
            <a:r>
              <a:rPr lang="en-US" sz="1600">
                <a:solidFill>
                  <a:schemeClr val="dk1"/>
                </a:solidFill>
              </a:rPr>
              <a:t> piece is </a:t>
            </a:r>
            <a:r>
              <a:rPr lang="en-US" sz="1600">
                <a:solidFill>
                  <a:schemeClr val="dk1"/>
                </a:solidFill>
              </a:rPr>
              <a:t>approximately</a:t>
            </a:r>
            <a:endParaRPr sz="1600">
              <a:solidFill>
                <a:schemeClr val="dk1"/>
              </a:solidFill>
            </a:endParaRPr>
          </a:p>
          <a:p>
            <a:pPr indent="0" lvl="0" marL="0" rtl="0" algn="ctr">
              <a:spcBef>
                <a:spcPts val="0"/>
              </a:spcBef>
              <a:spcAft>
                <a:spcPts val="0"/>
              </a:spcAft>
              <a:buNone/>
            </a:pPr>
            <a:r>
              <a:rPr lang="en-US" sz="1600">
                <a:solidFill>
                  <a:schemeClr val="dk1"/>
                </a:solidFill>
              </a:rPr>
              <a:t> 7’ tall and 6’ wide.</a:t>
            </a:r>
            <a:endParaRPr sz="1600">
              <a:solidFill>
                <a:schemeClr val="dk1"/>
              </a:solidFill>
            </a:endParaRPr>
          </a:p>
        </p:txBody>
      </p:sp>
      <p:pic>
        <p:nvPicPr>
          <p:cNvPr id="107" name="Google Shape;107;gd8bbcae97d_0_36"/>
          <p:cNvPicPr preferRelativeResize="0"/>
          <p:nvPr/>
        </p:nvPicPr>
        <p:blipFill>
          <a:blip r:embed="rId3">
            <a:alphaModFix/>
          </a:blip>
          <a:stretch>
            <a:fillRect/>
          </a:stretch>
        </p:blipFill>
        <p:spPr>
          <a:xfrm>
            <a:off x="474100" y="687475"/>
            <a:ext cx="4003626" cy="5338148"/>
          </a:xfrm>
          <a:prstGeom prst="rect">
            <a:avLst/>
          </a:prstGeom>
          <a:noFill/>
          <a:ln>
            <a:noFill/>
          </a:ln>
        </p:spPr>
      </p:pic>
      <p:sp>
        <p:nvSpPr>
          <p:cNvPr id="108" name="Google Shape;108;gd8bbcae97d_0_36"/>
          <p:cNvSpPr txBox="1"/>
          <p:nvPr/>
        </p:nvSpPr>
        <p:spPr>
          <a:xfrm>
            <a:off x="4991275" y="1013375"/>
            <a:ext cx="2993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rPr>
              <a:t>Bonus Photo!!</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2021-05-03T23:54:36Z</dcterms:created>
  <dc:creator>Brian</dc:creator>
</cp:coreProperties>
</file>