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7"/>
  </p:notesMasterIdLst>
  <p:sldIdLst>
    <p:sldId id="272" r:id="rId2"/>
    <p:sldId id="261" r:id="rId3"/>
    <p:sldId id="420" r:id="rId4"/>
    <p:sldId id="318" r:id="rId5"/>
    <p:sldId id="316" r:id="rId6"/>
    <p:sldId id="308" r:id="rId7"/>
    <p:sldId id="299" r:id="rId8"/>
    <p:sldId id="293" r:id="rId9"/>
    <p:sldId id="303" r:id="rId10"/>
    <p:sldId id="305" r:id="rId11"/>
    <p:sldId id="306" r:id="rId12"/>
    <p:sldId id="302" r:id="rId13"/>
    <p:sldId id="400" r:id="rId14"/>
    <p:sldId id="295" r:id="rId15"/>
    <p:sldId id="307" r:id="rId16"/>
    <p:sldId id="292" r:id="rId17"/>
    <p:sldId id="294" r:id="rId18"/>
    <p:sldId id="277" r:id="rId19"/>
    <p:sldId id="386" r:id="rId20"/>
    <p:sldId id="291" r:id="rId21"/>
    <p:sldId id="374" r:id="rId22"/>
    <p:sldId id="409" r:id="rId23"/>
    <p:sldId id="375" r:id="rId24"/>
    <p:sldId id="383" r:id="rId25"/>
    <p:sldId id="379" r:id="rId26"/>
    <p:sldId id="381" r:id="rId27"/>
    <p:sldId id="376" r:id="rId28"/>
    <p:sldId id="435" r:id="rId29"/>
    <p:sldId id="380" r:id="rId30"/>
    <p:sldId id="431" r:id="rId31"/>
    <p:sldId id="432" r:id="rId32"/>
    <p:sldId id="433" r:id="rId33"/>
    <p:sldId id="434" r:id="rId34"/>
    <p:sldId id="389" r:id="rId35"/>
    <p:sldId id="279" r:id="rId36"/>
    <p:sldId id="366" r:id="rId37"/>
    <p:sldId id="367" r:id="rId38"/>
    <p:sldId id="368" r:id="rId39"/>
    <p:sldId id="369" r:id="rId40"/>
    <p:sldId id="370" r:id="rId41"/>
    <p:sldId id="371" r:id="rId42"/>
    <p:sldId id="373" r:id="rId43"/>
    <p:sldId id="311" r:id="rId44"/>
    <p:sldId id="312" r:id="rId45"/>
    <p:sldId id="335" r:id="rId46"/>
    <p:sldId id="336" r:id="rId47"/>
    <p:sldId id="356" r:id="rId48"/>
    <p:sldId id="357" r:id="rId49"/>
    <p:sldId id="358" r:id="rId50"/>
    <p:sldId id="280" r:id="rId51"/>
    <p:sldId id="415" r:id="rId52"/>
    <p:sldId id="416" r:id="rId53"/>
    <p:sldId id="397" r:id="rId54"/>
    <p:sldId id="396" r:id="rId55"/>
    <p:sldId id="378" r:id="rId56"/>
    <p:sldId id="343" r:id="rId57"/>
    <p:sldId id="398" r:id="rId58"/>
    <p:sldId id="399" r:id="rId59"/>
    <p:sldId id="401" r:id="rId60"/>
    <p:sldId id="319" r:id="rId61"/>
    <p:sldId id="403" r:id="rId62"/>
    <p:sldId id="407" r:id="rId63"/>
    <p:sldId id="404" r:id="rId64"/>
    <p:sldId id="402" r:id="rId65"/>
    <p:sldId id="329" r:id="rId66"/>
    <p:sldId id="388" r:id="rId67"/>
    <p:sldId id="405" r:id="rId68"/>
    <p:sldId id="406" r:id="rId69"/>
    <p:sldId id="421" r:id="rId70"/>
    <p:sldId id="317" r:id="rId71"/>
    <p:sldId id="422" r:id="rId72"/>
    <p:sldId id="423" r:id="rId73"/>
    <p:sldId id="424" r:id="rId74"/>
    <p:sldId id="425" r:id="rId75"/>
    <p:sldId id="426" r:id="rId76"/>
    <p:sldId id="427" r:id="rId77"/>
    <p:sldId id="428" r:id="rId78"/>
    <p:sldId id="429" r:id="rId79"/>
    <p:sldId id="382" r:id="rId80"/>
    <p:sldId id="430" r:id="rId81"/>
    <p:sldId id="286" r:id="rId82"/>
    <p:sldId id="413" r:id="rId83"/>
    <p:sldId id="288" r:id="rId84"/>
    <p:sldId id="289" r:id="rId85"/>
    <p:sldId id="290" r:id="rId86"/>
  </p:sldIdLst>
  <p:sldSz cx="12192000" cy="6858000"/>
  <p:notesSz cx="6858000" cy="91440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4" autoAdjust="0"/>
    <p:restoredTop sz="76882" autoAdjust="0"/>
  </p:normalViewPr>
  <p:slideViewPr>
    <p:cSldViewPr snapToGrid="0">
      <p:cViewPr varScale="1">
        <p:scale>
          <a:sx n="79" d="100"/>
          <a:sy n="79" d="100"/>
        </p:scale>
        <p:origin x="120" y="168"/>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140D7F-C8BA-494F-A3F0-8A24B3212805}" type="datetimeFigureOut">
              <a:rPr lang="en-US" smtClean="0"/>
              <a:t>8/11/2021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E244A2-8124-45FD-B30A-B11117818B16}" type="slidenum">
              <a:rPr lang="en-US" smtClean="0"/>
              <a:t>‹#›</a:t>
            </a:fld>
            <a:endParaRPr lang="en-US"/>
          </a:p>
        </p:txBody>
      </p:sp>
    </p:spTree>
    <p:extLst>
      <p:ext uri="{BB962C8B-B14F-4D97-AF65-F5344CB8AC3E}">
        <p14:creationId xmlns:p14="http://schemas.microsoft.com/office/powerpoint/2010/main" val="103421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9897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Four things fall under definition of sexual assault – domestic violence, stalking, dating violence, and sexual assault</a:t>
            </a:r>
          </a:p>
          <a:p>
            <a:pPr marL="171450" indent="-171450">
              <a:buFontTx/>
              <a:buChar char="-"/>
            </a:pPr>
            <a:r>
              <a:rPr lang="en-US"/>
              <a:t>Key to domestic violence is status</a:t>
            </a:r>
          </a:p>
          <a:p>
            <a:pPr marL="628650" lvl="1" indent="-171450">
              <a:buFontTx/>
              <a:buChar char="-"/>
            </a:pPr>
            <a:r>
              <a:rPr lang="en-US"/>
              <a:t>Last factor – protected under laws of jurisdiction – in Mass abuse prevention law “family or household members” is defined as those “are or were residing together in the same household,” “are or were related by blood or marriage,” and “are or have been in a substantive dating or engagement relationship, based on factors: length of relationship, type of relationship, frequency of interaction, and time that has elapsed since termination of the relationship”</a:t>
            </a:r>
          </a:p>
          <a:p>
            <a:r>
              <a:rPr lang="en-US"/>
              <a:t>- Stalking – reasonable person (reasonable woman)</a:t>
            </a:r>
          </a:p>
        </p:txBody>
      </p:sp>
      <p:sp>
        <p:nvSpPr>
          <p:cNvPr id="4" name="Slide Number Placeholder 3"/>
          <p:cNvSpPr>
            <a:spLocks noGrp="1"/>
          </p:cNvSpPr>
          <p:nvPr>
            <p:ph type="sldNum" sz="quarter" idx="5"/>
          </p:nvPr>
        </p:nvSpPr>
        <p:spPr/>
        <p:txBody>
          <a:bodyPr/>
          <a:lstStyle/>
          <a:p>
            <a:fld id="{5EE244A2-8124-45FD-B30A-B11117818B16}" type="slidenum">
              <a:rPr lang="en-US" smtClean="0"/>
              <a:t>11</a:t>
            </a:fld>
            <a:endParaRPr lang="en-US"/>
          </a:p>
        </p:txBody>
      </p:sp>
    </p:spTree>
    <p:extLst>
      <p:ext uri="{BB962C8B-B14F-4D97-AF65-F5344CB8AC3E}">
        <p14:creationId xmlns:p14="http://schemas.microsoft.com/office/powerpoint/2010/main" val="1645961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Dating violence definition mirrors Massachusetts definition of family or household member</a:t>
            </a:r>
          </a:p>
          <a:p>
            <a:r>
              <a:rPr lang="en-US"/>
              <a:t>- Key to sexual assault is CONSENT</a:t>
            </a:r>
          </a:p>
        </p:txBody>
      </p:sp>
      <p:sp>
        <p:nvSpPr>
          <p:cNvPr id="4" name="Slide Number Placeholder 3"/>
          <p:cNvSpPr>
            <a:spLocks noGrp="1"/>
          </p:cNvSpPr>
          <p:nvPr>
            <p:ph type="sldNum" sz="quarter" idx="5"/>
          </p:nvPr>
        </p:nvSpPr>
        <p:spPr/>
        <p:txBody>
          <a:bodyPr/>
          <a:lstStyle/>
          <a:p>
            <a:fld id="{5EE244A2-8124-45FD-B30A-B11117818B16}" type="slidenum">
              <a:rPr lang="en-US" smtClean="0"/>
              <a:t>12</a:t>
            </a:fld>
            <a:endParaRPr lang="en-US"/>
          </a:p>
        </p:txBody>
      </p:sp>
    </p:spTree>
    <p:extLst>
      <p:ext uri="{BB962C8B-B14F-4D97-AF65-F5344CB8AC3E}">
        <p14:creationId xmlns:p14="http://schemas.microsoft.com/office/powerpoint/2010/main" val="23614697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As Brian said, consent regulation still stands, but here is a summary of consent</a:t>
            </a:r>
          </a:p>
          <a:p>
            <a:pPr marL="171450" indent="-171450">
              <a:buFontTx/>
              <a:buChar char="-"/>
            </a:pPr>
            <a:r>
              <a:rPr lang="en-US"/>
              <a:t>Will play with this definition a bit more; will talk later about consent complexities</a:t>
            </a:r>
          </a:p>
          <a:p>
            <a:pPr marL="171450" indent="-171450">
              <a:buFontTx/>
              <a:buChar char="-"/>
            </a:pPr>
            <a:r>
              <a:rPr lang="en-US"/>
              <a:t>No big changes here because schools can create their own definition of consent, as long as it does not violate other requirements of Title IX (will discuss – such as equality, burden being on the school to prove, etc.; emphasize BOP on respondent)</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669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FIRST QUESTION - When is a school’s title ix response triggered? – Limited; used to be a large number of mandatory reporters – is not only TIX Coordinator and other individuals with authority; but does not require a formal complaint</a:t>
            </a:r>
          </a:p>
          <a:p>
            <a:r>
              <a:rPr lang="en-US"/>
              <a:t>How is the adequacy of that response assessed? Were our actions enough? – Deliberate indifference – “clearly unreasonable in light of the known circumstances”</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6009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Yes, responsibility triggered by notice – formal complaint OR report – but actions you have to take are different. Question is what response is required?</a:t>
            </a:r>
          </a:p>
          <a:p>
            <a:endParaRPr lang="en-US"/>
          </a:p>
          <a:p>
            <a:pPr marL="171450" marR="0" lvl="0" indent="-171450" algn="l" defTabSz="914400" rtl="0" eaLnBrk="1" fontAlgn="auto" latinLnBrk="0" hangingPunct="1">
              <a:lnSpc>
                <a:spcPct val="100000"/>
              </a:lnSpc>
              <a:spcBef>
                <a:spcPct val="0"/>
              </a:spcBef>
              <a:spcAft>
                <a:spcPct val="0"/>
              </a:spcAft>
              <a:buClrTx/>
              <a:buSzTx/>
              <a:buFontTx/>
              <a:buChar char="-"/>
              <a:defRPr/>
            </a:pPr>
            <a:r>
              <a:rPr lang="en-US" sz="1200" kern="1200">
                <a:solidFill>
                  <a:schemeClr val="tx1"/>
                </a:solidFill>
                <a:effectLst/>
                <a:latin typeface="+mn-lt"/>
                <a:ea typeface="+mn-ea"/>
                <a:cs typeface="+mn-cs"/>
              </a:rPr>
              <a:t>The phrase “document filed by a complainant” means a document or electronic submission (such as by e-mail or through an online portal provided for this purpose by the school) that contains the complainant’s physical or digital signature, or otherwise indicates that the complainant is the person filing the formal complaint</a:t>
            </a:r>
          </a:p>
          <a:p>
            <a:pPr marL="628650" marR="0" lvl="1" indent="-171450" algn="l" defTabSz="914400" rtl="0" eaLnBrk="1" fontAlgn="auto" latinLnBrk="0" hangingPunct="1">
              <a:lnSpc>
                <a:spcPct val="100000"/>
              </a:lnSpc>
              <a:spcBef>
                <a:spcPct val="0"/>
              </a:spcBef>
              <a:spcAft>
                <a:spcPct val="0"/>
              </a:spcAft>
              <a:buClrTx/>
              <a:buSzTx/>
              <a:buFontTx/>
              <a:buChar char="-"/>
              <a:defRPr/>
            </a:pPr>
            <a:r>
              <a:rPr lang="en-US" sz="1200" kern="1200">
                <a:solidFill>
                  <a:schemeClr val="tx1"/>
                </a:solidFill>
                <a:effectLst/>
                <a:latin typeface="+mn-lt"/>
                <a:ea typeface="+mn-ea"/>
                <a:cs typeface="+mn-cs"/>
              </a:rPr>
              <a:t>Will discuss issues such as complainant unwillingness to participate (i.e., request to remain </a:t>
            </a:r>
            <a:r>
              <a:rPr lang="en-US" sz="1200" u="sng" kern="1200">
                <a:solidFill>
                  <a:schemeClr val="tx1"/>
                </a:solidFill>
                <a:effectLst/>
                <a:highlight>
                  <a:srgbClr val="FFFF00"/>
                </a:highlight>
                <a:latin typeface="+mn-lt"/>
                <a:ea typeface="+mn-ea"/>
                <a:cs typeface="+mn-cs"/>
              </a:rPr>
              <a:t>anonymous</a:t>
            </a:r>
            <a:r>
              <a:rPr lang="en-US" sz="1200" kern="1200">
                <a:solidFill>
                  <a:schemeClr val="tx1"/>
                </a:solidFill>
                <a:effectLst/>
                <a:latin typeface="+mn-lt"/>
                <a:ea typeface="+mn-ea"/>
                <a:cs typeface="+mn-cs"/>
              </a:rPr>
              <a:t> – can’t do that)</a:t>
            </a:r>
          </a:p>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2430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Alumni complaints: a complainant who has graduated may still be “attempting to participate” in educational program or activity, for example, when graduated but intend to apply to a different program, or where graduated complainant intends to remain involved with a recipient’s educational program or activity</a:t>
            </a:r>
          </a:p>
          <a:p>
            <a:pPr marL="171450" indent="-171450">
              <a:buFontTx/>
              <a:buChar char="-"/>
            </a:pPr>
            <a:r>
              <a:rPr lang="en-US"/>
              <a:t>Complainant on LOA may be participating or attempting to participate in the recipient’s educational program or activity</a:t>
            </a:r>
          </a:p>
          <a:p>
            <a:pPr marL="171450" indent="-171450">
              <a:buFontTx/>
              <a:buChar char="-"/>
            </a:pPr>
            <a:r>
              <a:rPr lang="en-US"/>
              <a:t>Prospective enrollees: a complainant who has left school because of SH, but expresses a desire to re-enroll if recipient appropriately responds to SH is “attempting to participate” in recipient’s educational program or activity</a:t>
            </a:r>
          </a:p>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087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Officially recognized student organization</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6764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0376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9254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878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660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43917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90450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902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777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6453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1634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Need a notice (we have example)</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37963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0266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29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517917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34898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0437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6531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6287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146536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32648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0204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743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As previously stated, the deliberate indifference standard is flexible and may require a different response depending on the unique circumstances of each report of sexual harassment. If a recipient has actual knowledge of a pattern of alleged sexual harassment by a perpetrator in a position of authority, then a response that is not deliberately indifferent or clearly unreasonable may require the recipient’s Title IX Coordinator to sign a formal complaint obligating the recipient to investigate in accordance with § 106.45, even if the complainant (i.e., the person alleged to</a:t>
            </a:r>
          </a:p>
          <a:p>
            <a:r>
              <a:rPr lang="en-US"/>
              <a:t>be the victim) does not wish to file a formal complaint or participate in a grievance process. </a:t>
            </a:r>
          </a:p>
          <a:p>
            <a:endParaRPr lang="en-US"/>
          </a:p>
          <a:p>
            <a:r>
              <a:rPr lang="en-US"/>
              <a:t>The Title IX Coordinator may consider a variety of factors, including a pattern of alleged misconduct by a particular respondent, in deciding whether to sign a formal complaint.</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3896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8621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39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255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138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1107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2925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97729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70437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44</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3071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45</a:t>
            </a:fld>
            <a:endParaRPr lang="en-US"/>
          </a:p>
        </p:txBody>
      </p:sp>
    </p:spTree>
    <p:extLst>
      <p:ext uri="{BB962C8B-B14F-4D97-AF65-F5344CB8AC3E}">
        <p14:creationId xmlns:p14="http://schemas.microsoft.com/office/powerpoint/2010/main" val="1609791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46</a:t>
            </a:fld>
            <a:endParaRPr lang="en-US"/>
          </a:p>
        </p:txBody>
      </p:sp>
    </p:spTree>
    <p:extLst>
      <p:ext uri="{BB962C8B-B14F-4D97-AF65-F5344CB8AC3E}">
        <p14:creationId xmlns:p14="http://schemas.microsoft.com/office/powerpoint/2010/main" val="1425523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9897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Add DOB (want age difference to jump off page); also helps with annual review of TIX program – helps identify to whom and when misconduct is occurring; whether respondent is guest, employee, etc; record where helps identify events resulting in high level of SH claims</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5521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49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84883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352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953071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51</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82896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309119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Cannot require someone provide – cannot take adverse inference if do not want to provide</a:t>
            </a:r>
          </a:p>
          <a:p>
            <a:pPr marL="171450" indent="-171450">
              <a:buFontTx/>
              <a:buChar char="-"/>
            </a:pPr>
            <a:r>
              <a:rPr lang="en-US"/>
              <a:t>If ask, make sure have a form (must be release) saying what requested &amp; they agree to provide &amp; when they provided to us (include pages, title, who created document in log)</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53</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378874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Related to allegations </a:t>
            </a:r>
          </a:p>
          <a:p>
            <a:pPr marL="171450" indent="-171450">
              <a:buFontTx/>
              <a:buChar char="-"/>
            </a:pPr>
            <a:r>
              <a:rPr lang="en-US"/>
              <a:t>Prior sexual acts – 2 instances – prior specific acts to show consent or to show was not respondent – never predisposition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35370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96507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Adjudicators will weigh, but investigators need to know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46086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4448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235742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59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99637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60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837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17079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685077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79701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3788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51487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229582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408335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69</a:t>
            </a:fld>
            <a:endParaRPr lang="en-US"/>
          </a:p>
        </p:txBody>
      </p:sp>
    </p:spTree>
    <p:extLst>
      <p:ext uri="{BB962C8B-B14F-4D97-AF65-F5344CB8AC3E}">
        <p14:creationId xmlns:p14="http://schemas.microsoft.com/office/powerpoint/2010/main" val="5620868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70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53919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71</a:t>
            </a:fld>
            <a:endParaRPr lang="en-US"/>
          </a:p>
        </p:txBody>
      </p:sp>
    </p:spTree>
    <p:extLst>
      <p:ext uri="{BB962C8B-B14F-4D97-AF65-F5344CB8AC3E}">
        <p14:creationId xmlns:p14="http://schemas.microsoft.com/office/powerpoint/2010/main" val="8317079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72</a:t>
            </a:fld>
            <a:endParaRPr lang="en-US"/>
          </a:p>
        </p:txBody>
      </p:sp>
    </p:spTree>
    <p:extLst>
      <p:ext uri="{BB962C8B-B14F-4D97-AF65-F5344CB8AC3E}">
        <p14:creationId xmlns:p14="http://schemas.microsoft.com/office/powerpoint/2010/main" val="4036010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unpack these</a:t>
            </a:r>
          </a:p>
          <a:p>
            <a:r>
              <a:rPr lang="en-US"/>
              <a:t>First and third categories are deemed per se severe, pervasive, and objectively offensive</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59439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73</a:t>
            </a:fld>
            <a:endParaRPr lang="en-US"/>
          </a:p>
        </p:txBody>
      </p:sp>
    </p:spTree>
    <p:extLst>
      <p:ext uri="{BB962C8B-B14F-4D97-AF65-F5344CB8AC3E}">
        <p14:creationId xmlns:p14="http://schemas.microsoft.com/office/powerpoint/2010/main" val="247027200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74</a:t>
            </a:fld>
            <a:endParaRPr lang="en-US"/>
          </a:p>
        </p:txBody>
      </p:sp>
    </p:spTree>
    <p:extLst>
      <p:ext uri="{BB962C8B-B14F-4D97-AF65-F5344CB8AC3E}">
        <p14:creationId xmlns:p14="http://schemas.microsoft.com/office/powerpoint/2010/main" val="372323682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75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4001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76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509765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77</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0263363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78</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7239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79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16058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You can talk about this, although we ASK to keep confidential (can’t punish for exercising 1A right but does not extend to speech that is directed to intimidate a witness or to sully someone’s reputation – i.e., defamation). Be cautious what you say and how you say it so it does not become retaliation (cannot punish other party by sharing info to embarrass or harm them) – could rise to retaliation (tension b/w 1A right to talk and duty to address retaliation)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EA2AF86-C896-8547-94E3-EDB1BD142FB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248148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81</a:t>
            </a:fld>
            <a:endParaRPr lang="en-US"/>
          </a:p>
        </p:txBody>
      </p:sp>
    </p:spTree>
    <p:extLst>
      <p:ext uri="{BB962C8B-B14F-4D97-AF65-F5344CB8AC3E}">
        <p14:creationId xmlns:p14="http://schemas.microsoft.com/office/powerpoint/2010/main" val="137691105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82</a:t>
            </a:fld>
            <a:endParaRPr lang="en-US"/>
          </a:p>
        </p:txBody>
      </p:sp>
    </p:spTree>
    <p:extLst>
      <p:ext uri="{BB962C8B-B14F-4D97-AF65-F5344CB8AC3E}">
        <p14:creationId xmlns:p14="http://schemas.microsoft.com/office/powerpoint/2010/main" val="2935885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for that – non-student employee only</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46929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83</a:t>
            </a:fld>
            <a:endParaRPr lang="en-US"/>
          </a:p>
        </p:txBody>
      </p:sp>
    </p:spTree>
    <p:extLst>
      <p:ext uri="{BB962C8B-B14F-4D97-AF65-F5344CB8AC3E}">
        <p14:creationId xmlns:p14="http://schemas.microsoft.com/office/powerpoint/2010/main" val="331533432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84</a:t>
            </a:fld>
            <a:endParaRPr lang="en-US"/>
          </a:p>
        </p:txBody>
      </p:sp>
    </p:spTree>
    <p:extLst>
      <p:ext uri="{BB962C8B-B14F-4D97-AF65-F5344CB8AC3E}">
        <p14:creationId xmlns:p14="http://schemas.microsoft.com/office/powerpoint/2010/main" val="32273722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A2AF86-C896-8547-94E3-EDB1BD142FBE}" type="slidenum">
              <a:rPr lang="en-US" smtClean="0"/>
              <a:t>85</a:t>
            </a:fld>
            <a:endParaRPr lang="en-US"/>
          </a:p>
        </p:txBody>
      </p:sp>
    </p:spTree>
    <p:extLst>
      <p:ext uri="{BB962C8B-B14F-4D97-AF65-F5344CB8AC3E}">
        <p14:creationId xmlns:p14="http://schemas.microsoft.com/office/powerpoint/2010/main" val="4521273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Will need to balance – are three statements enough? Will likely need to consider content of the statements</a:t>
            </a:r>
          </a:p>
        </p:txBody>
      </p:sp>
      <p:sp>
        <p:nvSpPr>
          <p:cNvPr id="4" name="Slide Number Placeholder 3"/>
          <p:cNvSpPr>
            <a:spLocks noGrp="1"/>
          </p:cNvSpPr>
          <p:nvPr>
            <p:ph type="sldNum" sz="quarter" idx="10"/>
          </p:nvPr>
        </p:nvSpPr>
        <p:spPr/>
        <p:txBody>
          <a:bodyPr/>
          <a:lstStyle/>
          <a:p>
            <a:pPr marL="0" marR="0" lvl="0" indent="0" algn="r" defTabSz="685783" rtl="0" eaLnBrk="1" fontAlgn="auto" latinLnBrk="0" hangingPunct="1">
              <a:lnSpc>
                <a:spcPct val="100000"/>
              </a:lnSpc>
              <a:spcBef>
                <a:spcPct val="0"/>
              </a:spcBef>
              <a:spcAft>
                <a:spcPct val="0"/>
              </a:spcAft>
              <a:buClrTx/>
              <a:buSzTx/>
              <a:buFontTx/>
              <a:buNone/>
              <a:defRPr/>
            </a:pPr>
            <a:fld id="{8EA2AF86-C896-8547-94E3-EDB1BD142FB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ct val="0"/>
                </a:spcBef>
                <a:spcAft>
                  <a:spcPct val="0"/>
                </a:spcAft>
                <a:buClrTx/>
                <a:buSzTx/>
                <a:buFontTx/>
                <a:buNone/>
                <a:defRPr/>
              </a:pPr>
              <a:t>10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04142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9" name="Rectangle 8"/>
          <p:cNvSpPr/>
          <p:nvPr userDrawn="1"/>
        </p:nvSpPr>
        <p:spPr>
          <a:xfrm>
            <a:off x="231648" y="1"/>
            <a:ext cx="11960352" cy="6864097"/>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2382329" y="4101054"/>
            <a:ext cx="9144000" cy="1669764"/>
          </a:xfrm>
        </p:spPr>
        <p:txBody>
          <a:bodyPr lIns="0" rIns="0" anchor="b">
            <a:normAutofit/>
          </a:bodyPr>
          <a:lstStyle>
            <a:lvl1pPr algn="r">
              <a:defRPr sz="3600" cap="all" baseline="0">
                <a:solidFill>
                  <a:schemeClr val="bg1"/>
                </a:solidFill>
              </a:defRPr>
            </a:lvl1pPr>
          </a:lstStyle>
          <a:p>
            <a:r>
              <a:rPr lang="en-US"/>
              <a:t>LABOR &amp; EMPLOYMENT PA MEETING</a:t>
            </a:r>
          </a:p>
        </p:txBody>
      </p:sp>
      <p:sp>
        <p:nvSpPr>
          <p:cNvPr id="3" name="Subtitle 2"/>
          <p:cNvSpPr>
            <a:spLocks noGrp="1"/>
          </p:cNvSpPr>
          <p:nvPr>
            <p:ph type="subTitle" idx="1" hasCustomPrompt="1"/>
          </p:nvPr>
        </p:nvSpPr>
        <p:spPr>
          <a:xfrm>
            <a:off x="2382329" y="5707560"/>
            <a:ext cx="9144000" cy="448208"/>
          </a:xfrm>
        </p:spPr>
        <p:txBody>
          <a:bodyPr lIns="0" rIns="0">
            <a:noAutofit/>
          </a:bodyPr>
          <a:lstStyle>
            <a:lvl1pPr marL="0" marR="0" indent="0" algn="r" defTabSz="914377" rtl="0" eaLnBrk="1" fontAlgn="auto" latinLnBrk="0" hangingPunct="1">
              <a:lnSpc>
                <a:spcPct val="90000"/>
              </a:lnSpc>
              <a:spcBef>
                <a:spcPts val="1000"/>
              </a:spcBef>
              <a:spcAft>
                <a:spcPct val="0"/>
              </a:spcAft>
              <a:buClr>
                <a:schemeClr val="accent1"/>
              </a:buClr>
              <a:buSzTx/>
              <a:buFont typeface="Arial" panose="020B0604020202020204" pitchFamily="34" charset="0"/>
              <a:buNone/>
              <a:defRPr sz="2400" b="0" baseline="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Lunch &amp; Learn with Kristin Shirahama</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4899" y="1116808"/>
            <a:ext cx="2341431" cy="505419"/>
          </a:xfrm>
          <a:prstGeom prst="rect">
            <a:avLst/>
          </a:prstGeom>
        </p:spPr>
      </p:pic>
      <p:sp>
        <p:nvSpPr>
          <p:cNvPr id="8" name="Rectangle 7"/>
          <p:cNvSpPr/>
          <p:nvPr userDrawn="1"/>
        </p:nvSpPr>
        <p:spPr>
          <a:xfrm>
            <a:off x="0" y="1"/>
            <a:ext cx="376517" cy="6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0" name="Picture Placeholder 9"/>
          <p:cNvSpPr>
            <a:spLocks noGrp="1"/>
          </p:cNvSpPr>
          <p:nvPr>
            <p:ph type="pic" sz="quarter" idx="10"/>
          </p:nvPr>
        </p:nvSpPr>
        <p:spPr>
          <a:xfrm>
            <a:off x="376766" y="2120901"/>
            <a:ext cx="11815233" cy="2072217"/>
          </a:xfrm>
        </p:spPr>
        <p:txBody>
          <a:bodyPr/>
          <a:lstStyle/>
          <a:p>
            <a:endParaRPr lang="en-US"/>
          </a:p>
        </p:txBody>
      </p:sp>
    </p:spTree>
    <p:extLst>
      <p:ext uri="{BB962C8B-B14F-4D97-AF65-F5344CB8AC3E}">
        <p14:creationId xmlns:p14="http://schemas.microsoft.com/office/powerpoint/2010/main" val="1518032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Full">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9186505" y="7196410"/>
            <a:ext cx="2743200" cy="365125"/>
          </a:xfrm>
          <a:prstGeom prst="rect">
            <a:avLst/>
          </a:prstGeom>
        </p:spPr>
        <p:txBody>
          <a:bodyPr/>
          <a:lstStyle/>
          <a:p>
            <a:r>
              <a:rPr lang="en-US"/>
              <a:t> Page </a:t>
            </a:r>
            <a:fld id="{9E0A1A08-C9DA-0A42-A47B-CB25B2FAC498}" type="slidenum">
              <a:rPr lang="en-US" smtClean="0"/>
              <a:t>‹#›</a:t>
            </a:fld>
            <a:endParaRPr lang="en-US"/>
          </a:p>
        </p:txBody>
      </p:sp>
      <p:sp>
        <p:nvSpPr>
          <p:cNvPr id="3" name="Chart Placeholder 2"/>
          <p:cNvSpPr>
            <a:spLocks noGrp="1"/>
          </p:cNvSpPr>
          <p:nvPr>
            <p:ph type="chart" sz="quarter" idx="12"/>
          </p:nvPr>
        </p:nvSpPr>
        <p:spPr>
          <a:xfrm>
            <a:off x="406400" y="1504951"/>
            <a:ext cx="11379200" cy="4510616"/>
          </a:xfrm>
        </p:spPr>
        <p:txBody>
          <a:bodyPr/>
          <a:lstStyle/>
          <a:p>
            <a:endParaRPr lang="en-US"/>
          </a:p>
        </p:txBody>
      </p:sp>
      <p:sp>
        <p:nvSpPr>
          <p:cNvPr id="5" name="Title 1"/>
          <p:cNvSpPr>
            <a:spLocks noGrp="1"/>
          </p:cNvSpPr>
          <p:nvPr>
            <p:ph type="title" hasCustomPrompt="1"/>
          </p:nvPr>
        </p:nvSpPr>
        <p:spPr>
          <a:xfrm>
            <a:off x="406401" y="365126"/>
            <a:ext cx="8966699" cy="907735"/>
          </a:xfrm>
        </p:spPr>
        <p:txBody>
          <a:bodyPr/>
          <a:lstStyle/>
          <a:p>
            <a:r>
              <a:rPr lang="en-US"/>
              <a:t>CLICK TO EDIT MASTER TITLE STYLE</a:t>
            </a:r>
          </a:p>
        </p:txBody>
      </p:sp>
    </p:spTree>
    <p:extLst>
      <p:ext uri="{BB962C8B-B14F-4D97-AF65-F5344CB8AC3E}">
        <p14:creationId xmlns:p14="http://schemas.microsoft.com/office/powerpoint/2010/main" val="16521908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3" descr="iStock-49077422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76517" y="1"/>
            <a:ext cx="11815483" cy="6864097"/>
          </a:xfrm>
          <a:prstGeom prst="rect">
            <a:avLst/>
          </a:prstGeom>
        </p:spPr>
      </p:pic>
      <p:sp>
        <p:nvSpPr>
          <p:cNvPr id="7" name="Rectangle 6"/>
          <p:cNvSpPr/>
          <p:nvPr userDrawn="1"/>
        </p:nvSpPr>
        <p:spPr>
          <a:xfrm>
            <a:off x="376516" y="6097"/>
            <a:ext cx="11815483" cy="6858000"/>
          </a:xfrm>
          <a:prstGeom prst="rect">
            <a:avLst/>
          </a:prstGeom>
          <a:solidFill>
            <a:schemeClr val="tx2">
              <a:lumMod val="50000"/>
              <a:alpha val="3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hasCustomPrompt="1"/>
          </p:nvPr>
        </p:nvSpPr>
        <p:spPr>
          <a:xfrm>
            <a:off x="2382329" y="4101054"/>
            <a:ext cx="9144000" cy="1669764"/>
          </a:xfrm>
        </p:spPr>
        <p:txBody>
          <a:bodyPr lIns="0" rIns="0" anchor="b">
            <a:normAutofit/>
          </a:bodyPr>
          <a:lstStyle>
            <a:lvl1pPr algn="r">
              <a:defRPr sz="3600" cap="all" baseline="0">
                <a:solidFill>
                  <a:schemeClr val="bg1"/>
                </a:solidFill>
              </a:defRPr>
            </a:lvl1pPr>
          </a:lstStyle>
          <a:p>
            <a:r>
              <a:rPr lang="en-US"/>
              <a:t>LABOR &amp; EMPLOYMENT PA MEETING</a:t>
            </a:r>
          </a:p>
        </p:txBody>
      </p:sp>
      <p:sp>
        <p:nvSpPr>
          <p:cNvPr id="3" name="Subtitle 2"/>
          <p:cNvSpPr>
            <a:spLocks noGrp="1"/>
          </p:cNvSpPr>
          <p:nvPr>
            <p:ph type="subTitle" idx="1" hasCustomPrompt="1"/>
          </p:nvPr>
        </p:nvSpPr>
        <p:spPr>
          <a:xfrm>
            <a:off x="2382329" y="5707560"/>
            <a:ext cx="9144000" cy="448208"/>
          </a:xfrm>
        </p:spPr>
        <p:txBody>
          <a:bodyPr lIns="0" rIns="0">
            <a:normAutofit/>
          </a:bodyPr>
          <a:lstStyle>
            <a:lvl1pPr marL="0" marR="0" indent="0" algn="r" defTabSz="914377" rtl="0" eaLnBrk="1" fontAlgn="auto" latinLnBrk="0" hangingPunct="1">
              <a:lnSpc>
                <a:spcPct val="90000"/>
              </a:lnSpc>
              <a:spcBef>
                <a:spcPts val="1000"/>
              </a:spcBef>
              <a:spcAft>
                <a:spcPct val="0"/>
              </a:spcAft>
              <a:buClr>
                <a:schemeClr val="accent1"/>
              </a:buClr>
              <a:buSzTx/>
              <a:buFont typeface="Arial" panose="020B0604020202020204" pitchFamily="34" charset="0"/>
              <a:buNone/>
              <a:defRPr sz="2133" b="0" baseline="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Lunch &amp; Learn with Kristin Shirahama</a:t>
            </a:r>
          </a:p>
        </p:txBody>
      </p:sp>
      <p:pic>
        <p:nvPicPr>
          <p:cNvPr id="6" name="Picture 5"/>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84899" y="1116808"/>
            <a:ext cx="2341431" cy="505419"/>
          </a:xfrm>
          <a:prstGeom prst="rect">
            <a:avLst/>
          </a:prstGeom>
        </p:spPr>
      </p:pic>
      <p:sp>
        <p:nvSpPr>
          <p:cNvPr id="8" name="Rectangle 7"/>
          <p:cNvSpPr/>
          <p:nvPr userDrawn="1"/>
        </p:nvSpPr>
        <p:spPr>
          <a:xfrm>
            <a:off x="0" y="1"/>
            <a:ext cx="376517" cy="68640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1" name="Subtitle 2"/>
          <p:cNvSpPr txBox="1"/>
          <p:nvPr userDrawn="1"/>
        </p:nvSpPr>
        <p:spPr>
          <a:xfrm>
            <a:off x="2382329" y="4816046"/>
            <a:ext cx="9144000" cy="328679"/>
          </a:xfrm>
          <a:prstGeom prst="rect">
            <a:avLst/>
          </a:prstGeom>
        </p:spPr>
        <p:txBody>
          <a:bodyPr vert="horz" lIns="0" tIns="60960" rIns="0" bIns="60960" rtlCol="0">
            <a:normAutofit/>
          </a:bodyPr>
          <a:lstStyle>
            <a:lvl1pPr marL="0" marR="0" indent="0" algn="r" defTabSz="685800" rtl="0" eaLnBrk="1" fontAlgn="auto" latinLnBrk="0" hangingPunct="1">
              <a:lnSpc>
                <a:spcPct val="90000"/>
              </a:lnSpc>
              <a:spcBef>
                <a:spcPts val="750"/>
              </a:spcBef>
              <a:spcAft>
                <a:spcPct val="0"/>
              </a:spcAft>
              <a:buClr>
                <a:schemeClr val="accent1"/>
              </a:buClr>
              <a:buSzTx/>
              <a:buFont typeface="Arial" panose="020B0604020202020204" pitchFamily="34" charset="0"/>
              <a:buNone/>
              <a:defRPr sz="1600" b="0" kern="1200" baseline="0">
                <a:solidFill>
                  <a:schemeClr val="accent1"/>
                </a:solidFill>
                <a:latin typeface="+mn-lt"/>
                <a:ea typeface="+mn-ea"/>
                <a:cs typeface="+mn-cs"/>
              </a:defRPr>
            </a:lvl1pPr>
            <a:lvl2pPr marL="342900" indent="0" algn="ctr" defTabSz="685800" rtl="0" eaLnBrk="1" latinLnBrk="0" hangingPunct="1">
              <a:lnSpc>
                <a:spcPct val="90000"/>
              </a:lnSpc>
              <a:spcBef>
                <a:spcPts val="375"/>
              </a:spcBef>
              <a:buClr>
                <a:schemeClr val="accent1"/>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chemeClr val="accent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chemeClr val="accent1"/>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chemeClr val="accent1"/>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indent="0"/>
            <a:r>
              <a:rPr lang="en-US" sz="1467" u="none" cap="all">
                <a:solidFill>
                  <a:schemeClr val="bg2"/>
                </a:solidFill>
              </a:rPr>
              <a:t>BOWDITCH &amp; DEWEY, LLP  |  November 15, 2017</a:t>
            </a:r>
          </a:p>
        </p:txBody>
      </p:sp>
    </p:spTree>
    <p:extLst>
      <p:ext uri="{BB962C8B-B14F-4D97-AF65-F5344CB8AC3E}">
        <p14:creationId xmlns:p14="http://schemas.microsoft.com/office/powerpoint/2010/main" val="1769879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idx="1"/>
          </p:nvPr>
        </p:nvSpPr>
        <p:spPr/>
        <p:txBody>
          <a:bodyPr/>
          <a:lstStyle>
            <a:lvl5pPr marL="1719029" indent="-256026">
              <a:lnSpc>
                <a:spcPct val="150000"/>
              </a:lnSpc>
              <a:spcBef>
                <a:spcPct val="0"/>
              </a:spcBef>
              <a:spcAft>
                <a:spcPts val="400"/>
              </a:spcAft>
              <a:buFont typeface="Arial"/>
              <a:buChar char="•"/>
              <a:defRPr sz="2133" cap="none">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a:xfrm>
            <a:off x="9186505" y="7196410"/>
            <a:ext cx="2743200" cy="365125"/>
          </a:xfrm>
          <a:prstGeom prst="rect">
            <a:avLst/>
          </a:prstGeom>
        </p:spPr>
        <p:txBody>
          <a:bodyPr/>
          <a:lstStyle/>
          <a:p>
            <a:r>
              <a:rPr lang="en-US"/>
              <a:t> Page </a:t>
            </a:r>
            <a:fld id="{9E0A1A08-C9DA-0A42-A47B-CB25B2FAC498}" type="slidenum">
              <a:rPr lang="en-US" smtClean="0"/>
              <a:t>‹#›</a:t>
            </a:fld>
            <a:endParaRPr lang="en-US"/>
          </a:p>
        </p:txBody>
      </p:sp>
    </p:spTree>
    <p:extLst>
      <p:ext uri="{BB962C8B-B14F-4D97-AF65-F5344CB8AC3E}">
        <p14:creationId xmlns:p14="http://schemas.microsoft.com/office/powerpoint/2010/main" val="23439329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333333"/>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1" y="2838825"/>
            <a:ext cx="12192000" cy="108770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4" name="Title 1"/>
          <p:cNvSpPr>
            <a:spLocks noGrp="1"/>
          </p:cNvSpPr>
          <p:nvPr>
            <p:ph type="ctrTitle" hasCustomPrompt="1"/>
          </p:nvPr>
        </p:nvSpPr>
        <p:spPr>
          <a:xfrm>
            <a:off x="841248" y="2382268"/>
            <a:ext cx="10685081" cy="1254517"/>
          </a:xfrm>
        </p:spPr>
        <p:txBody>
          <a:bodyPr anchor="b">
            <a:normAutofit/>
          </a:bodyPr>
          <a:lstStyle>
            <a:lvl1pPr algn="l">
              <a:defRPr sz="3467" cap="all">
                <a:solidFill>
                  <a:schemeClr val="bg1"/>
                </a:solidFill>
              </a:defRPr>
            </a:lvl1pPr>
          </a:lstStyle>
          <a:p>
            <a:r>
              <a:rPr lang="en-US"/>
              <a:t>CLICK TO EDIT MASTER TITLE STYLE</a:t>
            </a:r>
          </a:p>
        </p:txBody>
      </p:sp>
      <p:sp>
        <p:nvSpPr>
          <p:cNvPr id="5" name="Subtitle 2"/>
          <p:cNvSpPr>
            <a:spLocks noGrp="1"/>
          </p:cNvSpPr>
          <p:nvPr>
            <p:ph type="subTitle" idx="1"/>
          </p:nvPr>
        </p:nvSpPr>
        <p:spPr>
          <a:xfrm>
            <a:off x="841248" y="4145663"/>
            <a:ext cx="10685080" cy="804848"/>
          </a:xfrm>
        </p:spPr>
        <p:txBody>
          <a:bodyPr>
            <a:normAutofit/>
          </a:bodyPr>
          <a:lstStyle>
            <a:lvl1pPr marL="0" indent="0" algn="l">
              <a:buNone/>
              <a:defRPr sz="26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4899" y="1116808"/>
            <a:ext cx="2341431" cy="505419"/>
          </a:xfrm>
          <a:prstGeom prst="rect">
            <a:avLst/>
          </a:prstGeom>
        </p:spPr>
      </p:pic>
      <p:sp>
        <p:nvSpPr>
          <p:cNvPr id="8" name="Rectangle 7"/>
          <p:cNvSpPr/>
          <p:nvPr userDrawn="1"/>
        </p:nvSpPr>
        <p:spPr>
          <a:xfrm>
            <a:off x="2" y="0"/>
            <a:ext cx="12191999" cy="2838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0" name="Picture 9" descr="Bowditch.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43608" y="1136072"/>
            <a:ext cx="2272888" cy="490624"/>
          </a:xfrm>
          <a:prstGeom prst="rect">
            <a:avLst/>
          </a:prstGeom>
        </p:spPr>
      </p:pic>
    </p:spTree>
    <p:extLst>
      <p:ext uri="{BB962C8B-B14F-4D97-AF65-F5344CB8AC3E}">
        <p14:creationId xmlns:p14="http://schemas.microsoft.com/office/powerpoint/2010/main" val="235972303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333333"/>
          </a:solidFill>
          <a:ln>
            <a:solidFill>
              <a:srgbClr val="33333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Rectangle 8"/>
          <p:cNvSpPr/>
          <p:nvPr userDrawn="1"/>
        </p:nvSpPr>
        <p:spPr>
          <a:xfrm>
            <a:off x="1" y="798850"/>
            <a:ext cx="8655920" cy="1087703"/>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4" name="Title 1"/>
          <p:cNvSpPr>
            <a:spLocks noGrp="1"/>
          </p:cNvSpPr>
          <p:nvPr>
            <p:ph type="ctrTitle" hasCustomPrompt="1"/>
          </p:nvPr>
        </p:nvSpPr>
        <p:spPr>
          <a:xfrm>
            <a:off x="841248" y="342295"/>
            <a:ext cx="10685081" cy="1254517"/>
          </a:xfrm>
        </p:spPr>
        <p:txBody>
          <a:bodyPr anchor="b">
            <a:normAutofit/>
          </a:bodyPr>
          <a:lstStyle>
            <a:lvl1pPr algn="l">
              <a:defRPr sz="3467" cap="all">
                <a:solidFill>
                  <a:schemeClr val="bg1"/>
                </a:solidFill>
              </a:defRPr>
            </a:lvl1pPr>
          </a:lstStyle>
          <a:p>
            <a:r>
              <a:rPr lang="en-US"/>
              <a:t>Agenda</a:t>
            </a:r>
          </a:p>
        </p:txBody>
      </p:sp>
      <p:sp>
        <p:nvSpPr>
          <p:cNvPr id="5" name="Subtitle 2"/>
          <p:cNvSpPr>
            <a:spLocks noGrp="1"/>
          </p:cNvSpPr>
          <p:nvPr>
            <p:ph type="subTitle" idx="1"/>
          </p:nvPr>
        </p:nvSpPr>
        <p:spPr>
          <a:xfrm>
            <a:off x="841248" y="2101726"/>
            <a:ext cx="10685080" cy="4093881"/>
          </a:xfrm>
        </p:spPr>
        <p:txBody>
          <a:bodyPr>
            <a:normAutofit/>
          </a:bodyPr>
          <a:lstStyle>
            <a:lvl1pPr marL="609585" indent="-609585" algn="l">
              <a:lnSpc>
                <a:spcPct val="150000"/>
              </a:lnSpc>
              <a:buClr>
                <a:schemeClr val="bg1"/>
              </a:buClr>
              <a:buFont typeface="+mj-lt"/>
              <a:buAutoNum type="arabicPeriod"/>
              <a:defRPr sz="34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pPr marL="457200" indent="-457200">
              <a:lnSpc>
                <a:spcPct val="150000"/>
              </a:lnSpc>
              <a:buFont typeface="+mj-lt"/>
              <a:buAutoNum type="arabicPeriod"/>
            </a:pPr>
            <a:endParaRPr lang="en-US" sz="3733"/>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184899" y="1116808"/>
            <a:ext cx="2341431" cy="505419"/>
          </a:xfrm>
          <a:prstGeom prst="rect">
            <a:avLst/>
          </a:prstGeom>
        </p:spPr>
      </p:pic>
      <p:sp>
        <p:nvSpPr>
          <p:cNvPr id="8" name="Rectangle 7"/>
          <p:cNvSpPr/>
          <p:nvPr userDrawn="1"/>
        </p:nvSpPr>
        <p:spPr>
          <a:xfrm>
            <a:off x="8655922" y="798850"/>
            <a:ext cx="3536079" cy="10877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pic>
        <p:nvPicPr>
          <p:cNvPr id="10" name="Picture 9" descr="Bowditch.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243608" y="1136072"/>
            <a:ext cx="2272888" cy="490624"/>
          </a:xfrm>
          <a:prstGeom prst="rect">
            <a:avLst/>
          </a:prstGeom>
        </p:spPr>
      </p:pic>
    </p:spTree>
    <p:extLst>
      <p:ext uri="{BB962C8B-B14F-4D97-AF65-F5344CB8AC3E}">
        <p14:creationId xmlns:p14="http://schemas.microsoft.com/office/powerpoint/2010/main" val="338092737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72860"/>
            <a:ext cx="5181600" cy="4351339"/>
          </a:xfrm>
        </p:spPr>
        <p:txBody>
          <a:bodyPr/>
          <a:lstStyle>
            <a:lvl1pPr>
              <a:spcAft>
                <a:spcPts val="8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p>
        </p:txBody>
      </p:sp>
      <p:sp>
        <p:nvSpPr>
          <p:cNvPr id="4" name="Content Placeholder 3"/>
          <p:cNvSpPr>
            <a:spLocks noGrp="1"/>
          </p:cNvSpPr>
          <p:nvPr>
            <p:ph sz="half" idx="2"/>
          </p:nvPr>
        </p:nvSpPr>
        <p:spPr>
          <a:xfrm>
            <a:off x="6172200" y="1272860"/>
            <a:ext cx="5181600" cy="4351339"/>
          </a:xfrm>
        </p:spPr>
        <p:txBody>
          <a:bodyPr/>
          <a:lstStyle>
            <a:lvl1pPr>
              <a:spcAft>
                <a:spcPts val="800"/>
              </a:spcAft>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743159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6"/>
            <a:ext cx="10515600" cy="872548"/>
          </a:xfrm>
        </p:spPr>
        <p:txBody>
          <a:bodyPr/>
          <a:lstStyle/>
          <a:p>
            <a:r>
              <a:rPr lang="en-US"/>
              <a:t>CLICK TO EDIT MASTER TITLE STYLE</a:t>
            </a:r>
          </a:p>
        </p:txBody>
      </p:sp>
      <p:sp>
        <p:nvSpPr>
          <p:cNvPr id="3" name="Text Placeholder 2"/>
          <p:cNvSpPr>
            <a:spLocks noGrp="1"/>
          </p:cNvSpPr>
          <p:nvPr>
            <p:ph type="body" idx="1" hasCustomPrompt="1"/>
          </p:nvPr>
        </p:nvSpPr>
        <p:spPr>
          <a:xfrm>
            <a:off x="839789" y="1375834"/>
            <a:ext cx="5157787" cy="599591"/>
          </a:xfrm>
          <a:solidFill>
            <a:schemeClr val="accent1">
              <a:lumMod val="60000"/>
              <a:lumOff val="40000"/>
            </a:schemeClr>
          </a:solidFill>
        </p:spPr>
        <p:txBody>
          <a:bodyPr anchor="ctr" anchorCtr="0">
            <a:noAutofit/>
          </a:bodyPr>
          <a:lstStyle>
            <a:lvl1pPr marL="0" indent="0">
              <a:buNone/>
              <a:defRPr sz="2933" b="1" i="0">
                <a:solidFill>
                  <a:srgbClr val="3B3838"/>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
        <p:nvSpPr>
          <p:cNvPr id="4" name="Content Placeholder 3"/>
          <p:cNvSpPr>
            <a:spLocks noGrp="1"/>
          </p:cNvSpPr>
          <p:nvPr>
            <p:ph sz="half" idx="2"/>
          </p:nvPr>
        </p:nvSpPr>
        <p:spPr>
          <a:xfrm>
            <a:off x="839789" y="1985386"/>
            <a:ext cx="5157787" cy="3684588"/>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72201" y="1975425"/>
            <a:ext cx="5183188" cy="3684588"/>
          </a:xfrm>
        </p:spPr>
        <p:txBody>
          <a:bodyPr/>
          <a:lstStyle/>
          <a:p>
            <a:pPr lvl="0"/>
            <a:r>
              <a:rPr lang="en-US"/>
              <a:t>Click to edit Master text</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11"/>
          </p:nvPr>
        </p:nvSpPr>
        <p:spPr>
          <a:xfrm>
            <a:off x="9186505" y="7196410"/>
            <a:ext cx="2743200" cy="365125"/>
          </a:xfrm>
          <a:prstGeom prst="rect">
            <a:avLst/>
          </a:prstGeom>
        </p:spPr>
        <p:txBody>
          <a:bodyPr/>
          <a:lstStyle/>
          <a:p>
            <a:r>
              <a:rPr lang="en-US"/>
              <a:t> Page </a:t>
            </a:r>
            <a:fld id="{9E0A1A08-C9DA-0A42-A47B-CB25B2FAC498}" type="slidenum">
              <a:rPr lang="en-US" smtClean="0"/>
              <a:t>‹#›</a:t>
            </a:fld>
            <a:endParaRPr lang="en-US"/>
          </a:p>
        </p:txBody>
      </p:sp>
      <p:sp>
        <p:nvSpPr>
          <p:cNvPr id="9" name="Text Placeholder 2"/>
          <p:cNvSpPr>
            <a:spLocks noGrp="1"/>
          </p:cNvSpPr>
          <p:nvPr>
            <p:ph type="body" idx="13" hasCustomPrompt="1"/>
          </p:nvPr>
        </p:nvSpPr>
        <p:spPr>
          <a:xfrm>
            <a:off x="6172199" y="1371103"/>
            <a:ext cx="5183188" cy="599591"/>
          </a:xfrm>
          <a:solidFill>
            <a:schemeClr val="accent1">
              <a:lumMod val="60000"/>
              <a:lumOff val="40000"/>
            </a:schemeClr>
          </a:solidFill>
        </p:spPr>
        <p:txBody>
          <a:bodyPr anchor="ctr" anchorCtr="0">
            <a:noAutofit/>
          </a:bodyPr>
          <a:lstStyle>
            <a:lvl1pPr marL="0" indent="0">
              <a:buNone/>
              <a:defRPr sz="2933" b="1" i="0">
                <a:solidFill>
                  <a:srgbClr val="3B3838"/>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a:t>
            </a:r>
          </a:p>
        </p:txBody>
      </p:sp>
    </p:spTree>
    <p:extLst>
      <p:ext uri="{BB962C8B-B14F-4D97-AF65-F5344CB8AC3E}">
        <p14:creationId xmlns:p14="http://schemas.microsoft.com/office/powerpoint/2010/main" val="260210115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7" name="Slide Number Placeholder 6"/>
          <p:cNvSpPr>
            <a:spLocks noGrp="1"/>
          </p:cNvSpPr>
          <p:nvPr>
            <p:ph type="sldNum" sz="quarter" idx="11"/>
          </p:nvPr>
        </p:nvSpPr>
        <p:spPr>
          <a:xfrm>
            <a:off x="9186505" y="7196410"/>
            <a:ext cx="2743200" cy="365125"/>
          </a:xfrm>
          <a:prstGeom prst="rect">
            <a:avLst/>
          </a:prstGeom>
        </p:spPr>
        <p:txBody>
          <a:bodyPr/>
          <a:lstStyle/>
          <a:p>
            <a:r>
              <a:rPr lang="en-US"/>
              <a:t> Page </a:t>
            </a:r>
            <a:fld id="{9E0A1A08-C9DA-0A42-A47B-CB25B2FAC498}" type="slidenum">
              <a:rPr lang="en-US" smtClean="0"/>
              <a:t>‹#›</a:t>
            </a:fld>
            <a:endParaRPr lang="en-US"/>
          </a:p>
        </p:txBody>
      </p:sp>
      <p:sp>
        <p:nvSpPr>
          <p:cNvPr id="4" name="Content Placeholder 3"/>
          <p:cNvSpPr>
            <a:spLocks noGrp="1"/>
          </p:cNvSpPr>
          <p:nvPr>
            <p:ph sz="quarter" idx="12"/>
          </p:nvPr>
        </p:nvSpPr>
        <p:spPr>
          <a:xfrm>
            <a:off x="838200" y="1272860"/>
            <a:ext cx="10695517" cy="4454840"/>
          </a:xfrm>
        </p:spPr>
        <p:txBody>
          <a:bodyPr>
            <a:normAutofit/>
          </a:bodyPr>
          <a:lstStyle>
            <a:lvl1pPr marL="609585" indent="-609585">
              <a:lnSpc>
                <a:spcPct val="150000"/>
              </a:lnSpc>
              <a:buClr>
                <a:schemeClr val="accent2"/>
              </a:buClr>
              <a:buFont typeface="+mj-lt"/>
              <a:buAutoNum type="arabicPeriod"/>
              <a:defRPr sz="2933"/>
            </a:lvl1pPr>
          </a:lstStyle>
          <a:p>
            <a:pPr marL="457200" indent="-457200">
              <a:lnSpc>
                <a:spcPct val="150000"/>
              </a:lnSpc>
              <a:buFont typeface="+mj-lt"/>
              <a:buAutoNum type="arabicPeriod"/>
            </a:pPr>
            <a:endParaRPr lang="en-US" sz="3733"/>
          </a:p>
        </p:txBody>
      </p:sp>
    </p:spTree>
    <p:extLst>
      <p:ext uri="{BB962C8B-B14F-4D97-AF65-F5344CB8AC3E}">
        <p14:creationId xmlns:p14="http://schemas.microsoft.com/office/powerpoint/2010/main" val="372997721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hoto with Callout">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 y="-1"/>
            <a:ext cx="6735233" cy="6374191"/>
          </a:xfrm>
        </p:spPr>
        <p:txBody>
          <a:bodyPr/>
          <a:lstStyle/>
          <a:p>
            <a:endParaRPr lang="en-US"/>
          </a:p>
        </p:txBody>
      </p:sp>
      <p:sp>
        <p:nvSpPr>
          <p:cNvPr id="2" name="Title 1"/>
          <p:cNvSpPr>
            <a:spLocks noGrp="1"/>
          </p:cNvSpPr>
          <p:nvPr>
            <p:ph type="title" hasCustomPrompt="1"/>
          </p:nvPr>
        </p:nvSpPr>
        <p:spPr>
          <a:xfrm>
            <a:off x="7162800" y="1726578"/>
            <a:ext cx="4376057" cy="920639"/>
          </a:xfrm>
        </p:spPr>
        <p:txBody>
          <a:bodyPr anchor="b">
            <a:noAutofit/>
          </a:bodyPr>
          <a:lstStyle>
            <a:lvl1pPr>
              <a:defRPr sz="3733"/>
            </a:lvl1pPr>
          </a:lstStyle>
          <a:p>
            <a:r>
              <a:rPr lang="en-US"/>
              <a:t>CLICK TO EDIT MASTER TITLE STYLE</a:t>
            </a:r>
          </a:p>
        </p:txBody>
      </p:sp>
      <p:sp>
        <p:nvSpPr>
          <p:cNvPr id="4" name="Text Placeholder 3"/>
          <p:cNvSpPr>
            <a:spLocks noGrp="1"/>
          </p:cNvSpPr>
          <p:nvPr>
            <p:ph type="body" sz="half" idx="2"/>
          </p:nvPr>
        </p:nvSpPr>
        <p:spPr>
          <a:xfrm>
            <a:off x="7162800" y="2647217"/>
            <a:ext cx="4376056" cy="3134291"/>
          </a:xfrm>
        </p:spPr>
        <p:txBody>
          <a:bodyPr>
            <a:normAutofit/>
          </a:bodyPr>
          <a:lstStyle>
            <a:lvl1pPr marL="0" indent="0">
              <a:buNone/>
              <a:defRPr sz="2667">
                <a:solidFill>
                  <a:schemeClr val="accent1">
                    <a:lumMod val="75000"/>
                  </a:schemeClr>
                </a:solidFill>
              </a:defRPr>
            </a:lvl1pPr>
            <a:lvl2pPr marL="0" indent="0">
              <a:buNone/>
              <a:defRPr sz="2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a:t>
            </a:r>
          </a:p>
          <a:p>
            <a:pPr lvl="1"/>
            <a:r>
              <a:rPr lang="en-US"/>
              <a:t>Second level Duis mollis, est non commodo luctus, nisi erat porttitor ligula, eget lacinia odio sem nec elit. Nulla vitae elit libero, a pharetra augue. Aenean eu leo quam. Pellentesque ornare sem lacinia quam venenatis vestibulum.</a:t>
            </a:r>
          </a:p>
        </p:txBody>
      </p:sp>
      <p:sp>
        <p:nvSpPr>
          <p:cNvPr id="9" name="Slide Number Placeholder 8"/>
          <p:cNvSpPr>
            <a:spLocks noGrp="1"/>
          </p:cNvSpPr>
          <p:nvPr>
            <p:ph type="sldNum" sz="quarter" idx="11"/>
          </p:nvPr>
        </p:nvSpPr>
        <p:spPr>
          <a:xfrm>
            <a:off x="9186505" y="7196410"/>
            <a:ext cx="2743200" cy="365125"/>
          </a:xfrm>
          <a:prstGeom prst="rect">
            <a:avLst/>
          </a:prstGeom>
        </p:spPr>
        <p:txBody>
          <a:bodyPr/>
          <a:lstStyle/>
          <a:p>
            <a:r>
              <a:rPr lang="en-US"/>
              <a:t> Page </a:t>
            </a:r>
            <a:fld id="{9E0A1A08-C9DA-0A42-A47B-CB25B2FAC498}" type="slidenum">
              <a:rPr lang="en-US" smtClean="0"/>
              <a:t>‹#›</a:t>
            </a:fld>
            <a:endParaRPr lang="en-US"/>
          </a:p>
        </p:txBody>
      </p:sp>
    </p:spTree>
    <p:extLst>
      <p:ext uri="{BB962C8B-B14F-4D97-AF65-F5344CB8AC3E}">
        <p14:creationId xmlns:p14="http://schemas.microsoft.com/office/powerpoint/2010/main" val="172994159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99" y="365126"/>
            <a:ext cx="8534900" cy="9077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99139"/>
            <a:ext cx="10678296" cy="466505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Rectangle 8"/>
          <p:cNvSpPr/>
          <p:nvPr userDrawn="1"/>
        </p:nvSpPr>
        <p:spPr>
          <a:xfrm>
            <a:off x="1" y="6379690"/>
            <a:ext cx="12201960" cy="51143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7" name="Slide Number Placeholder 8"/>
          <p:cNvSpPr txBox="1"/>
          <p:nvPr userDrawn="1"/>
        </p:nvSpPr>
        <p:spPr>
          <a:xfrm>
            <a:off x="156590" y="6460733"/>
            <a:ext cx="1115020"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fld id="{9E0A1A08-C9DA-0A42-A47B-CB25B2FAC498}" type="slidenum">
              <a:rPr lang="en-US" sz="1467" smtClean="0">
                <a:solidFill>
                  <a:schemeClr val="accent1"/>
                </a:solidFill>
              </a:rPr>
              <a:t>‹#›</a:t>
            </a:fld>
            <a:endParaRPr lang="en-US" sz="1467">
              <a:solidFill>
                <a:schemeClr val="accent1"/>
              </a:solidFill>
            </a:endParaRPr>
          </a:p>
        </p:txBody>
      </p:sp>
      <p:sp>
        <p:nvSpPr>
          <p:cNvPr id="10" name="Slide Number Placeholder 8"/>
          <p:cNvSpPr txBox="1"/>
          <p:nvPr userDrawn="1"/>
        </p:nvSpPr>
        <p:spPr>
          <a:xfrm>
            <a:off x="7185097" y="6460733"/>
            <a:ext cx="4757884"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r"/>
            <a:r>
              <a:rPr lang="en-US" sz="1467">
                <a:solidFill>
                  <a:schemeClr val="bg2">
                    <a:lumMod val="50000"/>
                  </a:schemeClr>
                </a:solidFill>
              </a:rPr>
              <a:t>Boston      Framingham     Worcester</a:t>
            </a:r>
            <a:r>
              <a:rPr lang="en-US" sz="1467" baseline="0">
                <a:solidFill>
                  <a:schemeClr val="bg2">
                    <a:lumMod val="50000"/>
                  </a:schemeClr>
                </a:solidFill>
              </a:rPr>
              <a:t>     </a:t>
            </a:r>
            <a:r>
              <a:rPr lang="en-US" sz="1467" baseline="0">
                <a:solidFill>
                  <a:schemeClr val="accent1"/>
                </a:solidFill>
              </a:rPr>
              <a:t>BOWDITCH.COM</a:t>
            </a:r>
            <a:endParaRPr lang="en-US" sz="1467">
              <a:solidFill>
                <a:schemeClr val="accent1"/>
              </a:solidFill>
            </a:endParaRPr>
          </a:p>
        </p:txBody>
      </p:sp>
      <p:pic>
        <p:nvPicPr>
          <p:cNvPr id="4" name="Picture 3" descr="Bowditch.png"/>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9592235" y="647453"/>
            <a:ext cx="1924261" cy="415369"/>
          </a:xfrm>
          <a:prstGeom prst="rect">
            <a:avLst/>
          </a:prstGeom>
        </p:spPr>
      </p:pic>
    </p:spTree>
    <p:extLst>
      <p:ext uri="{BB962C8B-B14F-4D97-AF65-F5344CB8AC3E}">
        <p14:creationId xmlns:p14="http://schemas.microsoft.com/office/powerpoint/2010/main" val="17879172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hf hdr="0" ftr="0" dt="0"/>
  <p:txStyles>
    <p:titleStyle>
      <a:lvl1pPr algn="l" defTabSz="914377" rtl="0" eaLnBrk="1" latinLnBrk="0" hangingPunct="1">
        <a:lnSpc>
          <a:spcPct val="90000"/>
        </a:lnSpc>
        <a:spcBef>
          <a:spcPct val="0"/>
        </a:spcBef>
        <a:buNone/>
        <a:defRPr sz="3467" kern="1200" cap="all">
          <a:solidFill>
            <a:schemeClr val="accent2"/>
          </a:solidFill>
          <a:latin typeface="+mj-lt"/>
          <a:ea typeface="+mj-ea"/>
          <a:cs typeface="+mj-cs"/>
        </a:defRPr>
      </a:lvl1pPr>
    </p:titleStyle>
    <p:bodyStyle>
      <a:lvl1pPr marL="0" indent="0" algn="l" defTabSz="914377" rtl="0" eaLnBrk="1" latinLnBrk="0" hangingPunct="1">
        <a:lnSpc>
          <a:spcPct val="100000"/>
        </a:lnSpc>
        <a:spcBef>
          <a:spcPts val="1000"/>
        </a:spcBef>
        <a:buClr>
          <a:schemeClr val="accent1"/>
        </a:buClr>
        <a:buFontTx/>
        <a:buNone/>
        <a:defRPr sz="2933" kern="1200" cap="all">
          <a:solidFill>
            <a:schemeClr val="accent1">
              <a:lumMod val="75000"/>
            </a:schemeClr>
          </a:solidFill>
          <a:latin typeface="+mn-lt"/>
          <a:ea typeface="+mn-ea"/>
          <a:cs typeface="+mn-cs"/>
        </a:defRPr>
      </a:lvl1pPr>
      <a:lvl2pPr marL="438901" indent="-228594" algn="l" defTabSz="914377" rtl="0" eaLnBrk="1" latinLnBrk="0" hangingPunct="1">
        <a:lnSpc>
          <a:spcPct val="100000"/>
        </a:lnSpc>
        <a:spcBef>
          <a:spcPts val="400"/>
        </a:spcBef>
        <a:spcAft>
          <a:spcPts val="400"/>
        </a:spcAft>
        <a:buClr>
          <a:schemeClr val="accent1"/>
        </a:buClr>
        <a:buFont typeface="Arial" panose="020B0604020202020204" pitchFamily="34" charset="0"/>
        <a:buChar char="•"/>
        <a:defRPr sz="2933" kern="1200" baseline="0">
          <a:solidFill>
            <a:schemeClr val="tx1"/>
          </a:solidFill>
          <a:latin typeface="+mn-lt"/>
          <a:ea typeface="+mn-ea"/>
          <a:cs typeface="+mn-cs"/>
        </a:defRPr>
      </a:lvl2pPr>
      <a:lvl3pPr marL="780268" indent="-228594" algn="l" defTabSz="914377" rtl="0" eaLnBrk="1" latinLnBrk="0" hangingPunct="1">
        <a:lnSpc>
          <a:spcPct val="100000"/>
        </a:lnSpc>
        <a:spcBef>
          <a:spcPts val="400"/>
        </a:spcBef>
        <a:spcAft>
          <a:spcPts val="400"/>
        </a:spcAft>
        <a:buClr>
          <a:schemeClr val="accent1"/>
        </a:buClr>
        <a:buFont typeface="Arial" panose="020B0604020202020204" pitchFamily="34" charset="0"/>
        <a:buChar char="•"/>
        <a:defRPr sz="2667" kern="1200">
          <a:solidFill>
            <a:schemeClr val="tx1"/>
          </a:solidFill>
          <a:latin typeface="+mn-lt"/>
          <a:ea typeface="+mn-ea"/>
          <a:cs typeface="+mn-cs"/>
        </a:defRPr>
      </a:lvl3pPr>
      <a:lvl4pPr marL="1231361" indent="-228594" algn="l" defTabSz="914377" rtl="0" eaLnBrk="1" latinLnBrk="0" hangingPunct="1">
        <a:lnSpc>
          <a:spcPct val="100000"/>
        </a:lnSpc>
        <a:spcBef>
          <a:spcPts val="400"/>
        </a:spcBef>
        <a:spcAft>
          <a:spcPts val="400"/>
        </a:spcAft>
        <a:buClr>
          <a:schemeClr val="accent1"/>
        </a:buClr>
        <a:buFont typeface="Arial" panose="020B0604020202020204" pitchFamily="34" charset="0"/>
        <a:buChar char="•"/>
        <a:defRPr sz="2400" kern="1200" baseline="0">
          <a:solidFill>
            <a:schemeClr val="tx1"/>
          </a:solidFill>
          <a:latin typeface="+mn-lt"/>
          <a:ea typeface="+mn-ea"/>
          <a:cs typeface="+mn-cs"/>
        </a:defRPr>
      </a:lvl4pPr>
      <a:lvl5pPr marL="1097253" indent="0" algn="l" defTabSz="914377" rtl="0" eaLnBrk="1" latinLnBrk="0" hangingPunct="1">
        <a:lnSpc>
          <a:spcPct val="90000"/>
        </a:lnSpc>
        <a:spcBef>
          <a:spcPts val="500"/>
        </a:spcBef>
        <a:buClr>
          <a:schemeClr val="accent1"/>
        </a:buClr>
        <a:buFontTx/>
        <a:buNone/>
        <a:defRPr sz="1800" kern="1200" cap="all">
          <a:solidFill>
            <a:srgbClr val="FF6600"/>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0.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8.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1.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B57EF3-7427-4EE8-A9FB-AC9E00D081B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6766" y="10905"/>
            <a:ext cx="11815233" cy="4456852"/>
          </a:xfrm>
          <a:prstGeom prst="rect">
            <a:avLst/>
          </a:prstGeom>
        </p:spPr>
      </p:pic>
      <p:sp>
        <p:nvSpPr>
          <p:cNvPr id="2" name="Title 1"/>
          <p:cNvSpPr>
            <a:spLocks noGrp="1"/>
          </p:cNvSpPr>
          <p:nvPr>
            <p:ph type="ctrTitle"/>
          </p:nvPr>
        </p:nvSpPr>
        <p:spPr>
          <a:xfrm>
            <a:off x="1058531" y="5441628"/>
            <a:ext cx="10467799" cy="678864"/>
          </a:xfrm>
        </p:spPr>
        <p:txBody>
          <a:bodyPr>
            <a:normAutofit/>
          </a:bodyPr>
          <a:lstStyle/>
          <a:p>
            <a:pPr fontAlgn="base"/>
            <a:r>
              <a:rPr lang="en-US" b="1"/>
              <a:t>Title IX TRAINING</a:t>
            </a:r>
            <a:endParaRPr lang="en-US"/>
          </a:p>
        </p:txBody>
      </p:sp>
      <p:sp>
        <p:nvSpPr>
          <p:cNvPr id="3" name="Subtitle 2"/>
          <p:cNvSpPr>
            <a:spLocks noGrp="1"/>
          </p:cNvSpPr>
          <p:nvPr>
            <p:ph type="subTitle" idx="1"/>
          </p:nvPr>
        </p:nvSpPr>
        <p:spPr>
          <a:xfrm>
            <a:off x="2382329" y="6142291"/>
            <a:ext cx="9144000" cy="448208"/>
          </a:xfrm>
        </p:spPr>
        <p:txBody>
          <a:bodyPr/>
          <a:lstStyle/>
          <a:p>
            <a:r>
              <a:rPr lang="en-US"/>
              <a:t>Adjudicators</a:t>
            </a:r>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184899" y="496317"/>
            <a:ext cx="2341431" cy="505419"/>
          </a:xfrm>
          <a:prstGeom prst="rect">
            <a:avLst/>
          </a:prstGeom>
        </p:spPr>
      </p:pic>
      <p:sp>
        <p:nvSpPr>
          <p:cNvPr id="6" name="Subtitle 2"/>
          <p:cNvSpPr txBox="1"/>
          <p:nvPr/>
        </p:nvSpPr>
        <p:spPr>
          <a:xfrm>
            <a:off x="2390089" y="4814499"/>
            <a:ext cx="9144000" cy="328679"/>
          </a:xfrm>
          <a:prstGeom prst="rect">
            <a:avLst/>
          </a:prstGeom>
        </p:spPr>
        <p:txBody>
          <a:bodyPr vert="horz" lIns="0" tIns="60960" rIns="0" bIns="60960" rtlCol="0">
            <a:noAutofit/>
          </a:bodyPr>
          <a:lstStyle>
            <a:lvl1pPr marL="0" marR="0" indent="0" algn="r" defTabSz="685800" rtl="0" eaLnBrk="1" fontAlgn="auto" latinLnBrk="0" hangingPunct="1">
              <a:lnSpc>
                <a:spcPct val="90000"/>
              </a:lnSpc>
              <a:spcBef>
                <a:spcPts val="750"/>
              </a:spcBef>
              <a:spcAft>
                <a:spcPct val="0"/>
              </a:spcAft>
              <a:buClr>
                <a:schemeClr val="accent1"/>
              </a:buClr>
              <a:buSzTx/>
              <a:buFont typeface="Arial" panose="020B0604020202020204" pitchFamily="34" charset="0"/>
              <a:buNone/>
              <a:defRPr sz="1600" b="0" kern="1200" baseline="0">
                <a:solidFill>
                  <a:schemeClr val="accent1"/>
                </a:solidFill>
                <a:latin typeface="+mn-lt"/>
                <a:ea typeface="+mn-ea"/>
                <a:cs typeface="+mn-cs"/>
              </a:defRPr>
            </a:lvl1pPr>
            <a:lvl2pPr marL="342900" indent="0" algn="ctr" defTabSz="685800" rtl="0" eaLnBrk="1" latinLnBrk="0" hangingPunct="1">
              <a:lnSpc>
                <a:spcPct val="90000"/>
              </a:lnSpc>
              <a:spcBef>
                <a:spcPts val="375"/>
              </a:spcBef>
              <a:buClr>
                <a:schemeClr val="accent1"/>
              </a:buClr>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Clr>
                <a:schemeClr val="accent1"/>
              </a:buClr>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Clr>
                <a:schemeClr val="accent1"/>
              </a:buClr>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Clr>
                <a:schemeClr val="accent1"/>
              </a:buClr>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r" defTabSz="685800" rtl="0" eaLnBrk="1" fontAlgn="auto" latinLnBrk="0" hangingPunct="1">
              <a:lnSpc>
                <a:spcPct val="90000"/>
              </a:lnSpc>
              <a:spcBef>
                <a:spcPts val="750"/>
              </a:spcBef>
              <a:spcAft>
                <a:spcPct val="0"/>
              </a:spcAft>
              <a:buClr>
                <a:srgbClr val="78D4E1"/>
              </a:buClr>
              <a:buSzTx/>
              <a:buFont typeface="Arial" panose="020B0604020202020204" pitchFamily="34" charset="0"/>
              <a:buNone/>
              <a:defRPr/>
            </a:pPr>
            <a:r>
              <a:rPr kumimoji="0" lang="en-US" sz="1733" b="0" i="0" u="none" strike="noStrike" kern="1200" cap="all" spc="0" normalizeH="0" baseline="0" noProof="0">
                <a:ln>
                  <a:noFill/>
                </a:ln>
                <a:solidFill>
                  <a:srgbClr val="E7E6E6"/>
                </a:solidFill>
                <a:effectLst/>
                <a:uLnTx/>
                <a:uFillTx/>
                <a:latin typeface="Calibri"/>
                <a:ea typeface="+mn-ea"/>
                <a:cs typeface="+mn-cs"/>
              </a:rPr>
              <a:t>BOWDITCH &amp; DEWEY, LLP  |  </a:t>
            </a:r>
            <a:r>
              <a:rPr lang="en-US" sz="1733" cap="all">
                <a:solidFill>
                  <a:srgbClr val="E7E6E6"/>
                </a:solidFill>
                <a:latin typeface="Calibri"/>
              </a:rPr>
              <a:t>January 6,</a:t>
            </a:r>
            <a:r>
              <a:rPr kumimoji="0" lang="en-US" sz="1733" b="0" i="0" u="none" strike="noStrike" kern="1200" cap="all" spc="0" normalizeH="0" baseline="0" noProof="0">
                <a:ln>
                  <a:noFill/>
                </a:ln>
                <a:solidFill>
                  <a:srgbClr val="E7E6E6"/>
                </a:solidFill>
                <a:effectLst/>
                <a:uLnTx/>
                <a:uFillTx/>
                <a:latin typeface="Calibri"/>
                <a:ea typeface="+mn-ea"/>
                <a:cs typeface="+mn-cs"/>
              </a:rPr>
              <a:t> 2021</a:t>
            </a:r>
          </a:p>
        </p:txBody>
      </p:sp>
    </p:spTree>
    <p:extLst>
      <p:ext uri="{BB962C8B-B14F-4D97-AF65-F5344CB8AC3E}">
        <p14:creationId xmlns:p14="http://schemas.microsoft.com/office/powerpoint/2010/main" val="156286410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18878"/>
            <a:ext cx="11223172" cy="4916609"/>
          </a:xfrm>
        </p:spPr>
        <p:txBody>
          <a:bodyPr>
            <a:normAutofit fontScale="85000" lnSpcReduction="20000"/>
          </a:bodyPr>
          <a:lstStyle/>
          <a:p>
            <a:r>
              <a:rPr lang="en-US" sz="3200"/>
              <a:t>All relevant circumstances should be considered to determine whether the conduct is sufficiently severe, pervasive </a:t>
            </a:r>
            <a:r>
              <a:rPr lang="en-US" sz="3200" u="sng"/>
              <a:t>AND</a:t>
            </a:r>
            <a:r>
              <a:rPr lang="en-US" sz="3200"/>
              <a:t> OBJECTIVELY OFFENSIVE to deny educational access, including:</a:t>
            </a:r>
          </a:p>
          <a:p>
            <a:pPr lvl="1"/>
            <a:r>
              <a:rPr lang="en-US" sz="3200"/>
              <a:t>The degree to which the conduct affected one or more student’s education</a:t>
            </a:r>
          </a:p>
          <a:p>
            <a:pPr lvl="1"/>
            <a:r>
              <a:rPr lang="en-US" sz="3200"/>
              <a:t>The type, frequency, and duration of the conduct</a:t>
            </a:r>
          </a:p>
          <a:p>
            <a:pPr lvl="1"/>
            <a:r>
              <a:rPr lang="en-US" sz="3200"/>
              <a:t>The identity of and relationship between the alleged harasser and the subject or subjects of the harassment</a:t>
            </a:r>
          </a:p>
          <a:p>
            <a:pPr lvl="1"/>
            <a:r>
              <a:rPr lang="en-US" sz="3200"/>
              <a:t>The number of individuals involved</a:t>
            </a:r>
          </a:p>
          <a:p>
            <a:pPr lvl="1"/>
            <a:r>
              <a:rPr lang="en-US" sz="3200"/>
              <a:t>The age and sex of the alleged harasser and the subject or subjects of the harassment</a:t>
            </a:r>
          </a:p>
          <a:p>
            <a:pPr lvl="1"/>
            <a:r>
              <a:rPr lang="en-US" sz="3200"/>
              <a:t>The location of the incidents, and context in which they occurred</a:t>
            </a:r>
          </a:p>
          <a:p>
            <a:pPr lvl="1"/>
            <a:r>
              <a:rPr lang="en-US" sz="3200"/>
              <a:t>Other incidents of gender-based, but nonsexual harassment</a:t>
            </a:r>
          </a:p>
          <a:p>
            <a:pPr marL="210307" lvl="1" indent="0">
              <a:buNone/>
            </a:pPr>
            <a:endParaRPr lang="en-US" sz="2667"/>
          </a:p>
        </p:txBody>
      </p:sp>
      <p:sp>
        <p:nvSpPr>
          <p:cNvPr id="6" name="Title 1">
            <a:extLst>
              <a:ext uri="{FF2B5EF4-FFF2-40B4-BE49-F238E27FC236}">
                <a16:creationId xmlns:a16="http://schemas.microsoft.com/office/drawing/2014/main" id="{071B9031-FE1F-4A8B-95AE-FB8ED84651D8}"/>
              </a:ext>
            </a:extLst>
          </p:cNvPr>
          <p:cNvSpPr>
            <a:spLocks noGrp="1"/>
          </p:cNvSpPr>
          <p:nvPr>
            <p:ph type="title"/>
          </p:nvPr>
        </p:nvSpPr>
        <p:spPr>
          <a:xfrm>
            <a:off x="838200" y="366184"/>
            <a:ext cx="8534400" cy="905933"/>
          </a:xfrm>
        </p:spPr>
        <p:txBody>
          <a:bodyPr>
            <a:normAutofit fontScale="90000"/>
          </a:bodyPr>
          <a:lstStyle/>
          <a:p>
            <a:r>
              <a:rPr lang="en-US"/>
              <a:t>Definition – Sexual Harassment Under Title IX</a:t>
            </a:r>
          </a:p>
        </p:txBody>
      </p:sp>
    </p:spTree>
    <p:extLst>
      <p:ext uri="{BB962C8B-B14F-4D97-AF65-F5344CB8AC3E}">
        <p14:creationId xmlns:p14="http://schemas.microsoft.com/office/powerpoint/2010/main" val="273799541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460-E89F-4F26-9AEA-D2FE932011A1}"/>
              </a:ext>
            </a:extLst>
          </p:cNvPr>
          <p:cNvSpPr>
            <a:spLocks noGrp="1"/>
          </p:cNvSpPr>
          <p:nvPr>
            <p:ph type="title"/>
          </p:nvPr>
        </p:nvSpPr>
        <p:spPr/>
        <p:txBody>
          <a:bodyPr>
            <a:normAutofit fontScale="90000"/>
          </a:bodyPr>
          <a:lstStyle/>
          <a:p>
            <a:r>
              <a:rPr lang="en-US"/>
              <a:t>Definition – Sexual Harassment Under Title IX</a:t>
            </a:r>
          </a:p>
        </p:txBody>
      </p:sp>
      <p:sp>
        <p:nvSpPr>
          <p:cNvPr id="3" name="Content Placeholder 2">
            <a:extLst>
              <a:ext uri="{FF2B5EF4-FFF2-40B4-BE49-F238E27FC236}">
                <a16:creationId xmlns:a16="http://schemas.microsoft.com/office/drawing/2014/main" id="{B8FEEF32-8FA4-4CF2-A731-C2F9316E094C}"/>
              </a:ext>
            </a:extLst>
          </p:cNvPr>
          <p:cNvSpPr>
            <a:spLocks noGrp="1"/>
          </p:cNvSpPr>
          <p:nvPr>
            <p:ph idx="1"/>
          </p:nvPr>
        </p:nvSpPr>
        <p:spPr/>
        <p:txBody>
          <a:bodyPr>
            <a:normAutofit fontScale="92500" lnSpcReduction="20000"/>
          </a:bodyPr>
          <a:lstStyle/>
          <a:p>
            <a:pPr lvl="0">
              <a:buClr>
                <a:srgbClr val="78D4E1"/>
              </a:buClr>
            </a:pPr>
            <a:r>
              <a:rPr lang="en-US" sz="2133">
                <a:solidFill>
                  <a:srgbClr val="78D4E1">
                    <a:lumMod val="75000"/>
                  </a:srgbClr>
                </a:solidFill>
              </a:rPr>
              <a:t>Domestic Violence</a:t>
            </a:r>
          </a:p>
          <a:p>
            <a:pPr marL="896090" lvl="1" indent="-457189">
              <a:buClr>
                <a:srgbClr val="78D4E1"/>
              </a:buClr>
            </a:pPr>
            <a:r>
              <a:rPr lang="en-US" sz="2133"/>
              <a:t>A felony or misdemeanor crime of violence committed by:</a:t>
            </a:r>
          </a:p>
          <a:p>
            <a:pPr marL="1237457" lvl="2" indent="-457189">
              <a:buClr>
                <a:srgbClr val="78D4E1"/>
              </a:buClr>
            </a:pPr>
            <a:r>
              <a:rPr lang="en-US" sz="2133"/>
              <a:t>Current or former spouse/intimate partner; </a:t>
            </a:r>
          </a:p>
          <a:p>
            <a:pPr marL="1237457" lvl="2" indent="-457189">
              <a:buClr>
                <a:srgbClr val="78D4E1"/>
              </a:buClr>
            </a:pPr>
            <a:r>
              <a:rPr lang="en-US" sz="2133"/>
              <a:t>Person the victim shares a child with; </a:t>
            </a:r>
          </a:p>
          <a:p>
            <a:pPr marL="1237457" lvl="2" indent="-457189">
              <a:buClr>
                <a:srgbClr val="78D4E1"/>
              </a:buClr>
            </a:pPr>
            <a:r>
              <a:rPr lang="en-US" sz="2133"/>
              <a:t>Person cohabitating with, or has cohabitated with, the victim as a spouse or intimate partner; </a:t>
            </a:r>
          </a:p>
          <a:p>
            <a:pPr marL="1237457" lvl="2" indent="-457189">
              <a:buClr>
                <a:srgbClr val="78D4E1"/>
              </a:buClr>
            </a:pPr>
            <a:r>
              <a:rPr lang="en-US" sz="2133"/>
              <a:t>Person similarly situated to a spouse of the victim under the domestic or family violence laws of the jurisdiction in which the crime of violence occurred; </a:t>
            </a:r>
          </a:p>
          <a:p>
            <a:pPr marL="1237457" lvl="2" indent="-457189">
              <a:buClr>
                <a:srgbClr val="78D4E1"/>
              </a:buClr>
            </a:pPr>
            <a:r>
              <a:rPr lang="en-US" sz="2133"/>
              <a:t>Any other adult or youth victim who is protected from that person’s acts under the domestic or family violence laws of the jurisdiction where violent crime occurred.</a:t>
            </a:r>
            <a:endParaRPr lang="en-US" sz="2133">
              <a:solidFill>
                <a:srgbClr val="78D4E1">
                  <a:lumMod val="75000"/>
                </a:srgbClr>
              </a:solidFill>
            </a:endParaRPr>
          </a:p>
          <a:p>
            <a:pPr lvl="0">
              <a:buClr>
                <a:srgbClr val="78D4E1"/>
              </a:buClr>
            </a:pPr>
            <a:r>
              <a:rPr lang="en-US" sz="2133">
                <a:solidFill>
                  <a:srgbClr val="78D4E1">
                    <a:lumMod val="75000"/>
                  </a:srgbClr>
                </a:solidFill>
              </a:rPr>
              <a:t>Stalking</a:t>
            </a:r>
          </a:p>
          <a:p>
            <a:pPr marL="896090" lvl="1" indent="-457189">
              <a:buClr>
                <a:srgbClr val="78D4E1"/>
              </a:buClr>
            </a:pPr>
            <a:r>
              <a:rPr lang="en-US" sz="2133">
                <a:solidFill>
                  <a:srgbClr val="53575A"/>
                </a:solidFill>
              </a:rPr>
              <a:t>Engaging in a course of conduct (two or more acts) directed at a specific person that would cause a reasonable person to fear for the person’s safety or the safety of others; or suffer substantial emotional distress.</a:t>
            </a:r>
            <a:endParaRPr lang="en-US" sz="2133"/>
          </a:p>
        </p:txBody>
      </p:sp>
      <p:sp>
        <p:nvSpPr>
          <p:cNvPr id="4" name="Slide Number Placeholder 3">
            <a:extLst>
              <a:ext uri="{FF2B5EF4-FFF2-40B4-BE49-F238E27FC236}">
                <a16:creationId xmlns:a16="http://schemas.microsoft.com/office/drawing/2014/main" id="{5B196AFA-C240-4704-9CBA-877BE03A97AB}"/>
              </a:ext>
            </a:extLst>
          </p:cNvPr>
          <p:cNvSpPr>
            <a:spLocks noGrp="1"/>
          </p:cNvSpPr>
          <p:nvPr>
            <p:ph type="sldNum" sz="quarter" idx="11"/>
          </p:nvPr>
        </p:nvSpPr>
        <p:spPr/>
        <p:txBody>
          <a:bodyPr/>
          <a:lstStyle/>
          <a:p>
            <a:pPr marL="0" marR="0" lvl="0" indent="0" algn="l" defTabSz="914354"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3575A"/>
                </a:solidFill>
                <a:effectLst/>
                <a:uLnTx/>
                <a:uFillTx/>
                <a:latin typeface="Calibri"/>
                <a:ea typeface="+mn-ea"/>
                <a:cs typeface="+mn-cs"/>
              </a:rPr>
              <a:t> Page </a:t>
            </a:r>
            <a:fld id="{9E0A1A08-C9DA-0A42-A47B-CB25B2FAC498}" type="slidenum">
              <a:rPr kumimoji="0" lang="en-US" sz="1800" b="0" i="0" u="none" strike="noStrike" kern="1200" cap="none" spc="0" normalizeH="0" baseline="0" noProof="0">
                <a:ln>
                  <a:noFill/>
                </a:ln>
                <a:solidFill>
                  <a:srgbClr val="53575A"/>
                </a:solidFill>
                <a:effectLst/>
                <a:uLnTx/>
                <a:uFillTx/>
                <a:latin typeface="Calibri"/>
                <a:ea typeface="+mn-ea"/>
                <a:cs typeface="+mn-cs"/>
              </a:rPr>
              <a:pPr marL="0" marR="0" lvl="0" indent="0" algn="l" defTabSz="914354" rtl="0" eaLnBrk="1" fontAlgn="auto" latinLnBrk="0" hangingPunct="1">
                <a:lnSpc>
                  <a:spcPct val="100000"/>
                </a:lnSpc>
                <a:spcBef>
                  <a:spcPct val="0"/>
                </a:spcBef>
                <a:spcAft>
                  <a:spcPct val="0"/>
                </a:spcAft>
                <a:buClrTx/>
                <a:buSzTx/>
                <a:buFontTx/>
                <a:buNone/>
                <a:defRPr/>
              </a:pPr>
              <a:t>11</a:t>
            </a:fld>
            <a:endParaRPr kumimoji="0" lang="en-US" sz="1800" b="0" i="0" u="none" strike="noStrike" kern="1200" cap="none" spc="0" normalizeH="0" baseline="0" noProof="0">
              <a:ln>
                <a:noFill/>
              </a:ln>
              <a:solidFill>
                <a:srgbClr val="53575A"/>
              </a:solidFill>
              <a:effectLst/>
              <a:uLnTx/>
              <a:uFillTx/>
              <a:latin typeface="Calibri"/>
              <a:ea typeface="+mn-ea"/>
              <a:cs typeface="+mn-cs"/>
            </a:endParaRPr>
          </a:p>
        </p:txBody>
      </p:sp>
    </p:spTree>
    <p:extLst>
      <p:ext uri="{BB962C8B-B14F-4D97-AF65-F5344CB8AC3E}">
        <p14:creationId xmlns:p14="http://schemas.microsoft.com/office/powerpoint/2010/main" val="240946801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92460-E89F-4F26-9AEA-D2FE932011A1}"/>
              </a:ext>
            </a:extLst>
          </p:cNvPr>
          <p:cNvSpPr>
            <a:spLocks noGrp="1"/>
          </p:cNvSpPr>
          <p:nvPr>
            <p:ph type="title"/>
          </p:nvPr>
        </p:nvSpPr>
        <p:spPr/>
        <p:txBody>
          <a:bodyPr>
            <a:normAutofit fontScale="90000"/>
          </a:bodyPr>
          <a:lstStyle/>
          <a:p>
            <a:r>
              <a:rPr lang="en-US"/>
              <a:t>Definition – Sexual Harassment Under Title IX</a:t>
            </a:r>
          </a:p>
        </p:txBody>
      </p:sp>
      <p:sp>
        <p:nvSpPr>
          <p:cNvPr id="3" name="Content Placeholder 2">
            <a:extLst>
              <a:ext uri="{FF2B5EF4-FFF2-40B4-BE49-F238E27FC236}">
                <a16:creationId xmlns:a16="http://schemas.microsoft.com/office/drawing/2014/main" id="{B8FEEF32-8FA4-4CF2-A731-C2F9316E094C}"/>
              </a:ext>
            </a:extLst>
          </p:cNvPr>
          <p:cNvSpPr>
            <a:spLocks noGrp="1"/>
          </p:cNvSpPr>
          <p:nvPr>
            <p:ph idx="1"/>
          </p:nvPr>
        </p:nvSpPr>
        <p:spPr/>
        <p:txBody>
          <a:bodyPr>
            <a:normAutofit fontScale="70000" lnSpcReduction="20000"/>
          </a:bodyPr>
          <a:lstStyle/>
          <a:p>
            <a:pPr lvl="0">
              <a:buClr>
                <a:srgbClr val="78D4E1"/>
              </a:buClr>
            </a:pPr>
            <a:r>
              <a:rPr lang="en-US" sz="3000">
                <a:solidFill>
                  <a:srgbClr val="78D4E1">
                    <a:lumMod val="75000"/>
                  </a:srgbClr>
                </a:solidFill>
              </a:rPr>
              <a:t>Dating Violence</a:t>
            </a:r>
          </a:p>
          <a:p>
            <a:pPr marL="896090" lvl="1" indent="-457189">
              <a:buClr>
                <a:srgbClr val="78D4E1"/>
              </a:buClr>
            </a:pPr>
            <a:r>
              <a:rPr lang="en-US" sz="3000">
                <a:solidFill>
                  <a:srgbClr val="53575A"/>
                </a:solidFill>
              </a:rPr>
              <a:t>Violence committed by a person who is or has been in a social relationship of a romantic or intimate nature with the victim.  Existence of relationship based on reporting party’s statement and consideration of relationship length, relationship type, and frequency of interaction between persons in relationship.</a:t>
            </a:r>
            <a:endParaRPr lang="en-US" sz="3000"/>
          </a:p>
          <a:p>
            <a:r>
              <a:rPr lang="en-US"/>
              <a:t>Sexual Assault</a:t>
            </a:r>
          </a:p>
          <a:p>
            <a:pPr marL="896090" lvl="1" indent="-457189"/>
            <a:r>
              <a:rPr lang="en-US"/>
              <a:t>Forcible and non-forcible sex offenses defined by the FBI’s NIBRS crime reporting system</a:t>
            </a:r>
          </a:p>
          <a:p>
            <a:pPr marL="1237457" lvl="2" indent="-457189"/>
            <a:r>
              <a:rPr lang="en-US"/>
              <a:t>Rape (both forcible and non-forcible statutory rape): Non-consensual sexual intercourse</a:t>
            </a:r>
          </a:p>
          <a:p>
            <a:pPr marL="1237457" lvl="2" indent="-457189"/>
            <a:r>
              <a:rPr lang="en-US"/>
              <a:t>Sodomy oral or anal sexual intercourse: Non-consensual oral or anal sexual intercourse</a:t>
            </a:r>
          </a:p>
          <a:p>
            <a:pPr marL="1237457" lvl="2" indent="-457189"/>
            <a:r>
              <a:rPr lang="en-US"/>
              <a:t>Sexual assault with an object: Non-consensual genital or anal penetration with an object or instrument</a:t>
            </a:r>
          </a:p>
          <a:p>
            <a:pPr marL="1237457" lvl="2" indent="-457189"/>
            <a:r>
              <a:rPr lang="en-US"/>
              <a:t>Fondling: Non-consensual touching of private body parts for purpose of sexual gratification</a:t>
            </a:r>
          </a:p>
          <a:p>
            <a:pPr marL="1237457" lvl="2" indent="-457189"/>
            <a:r>
              <a:rPr lang="en-US"/>
              <a:t>Incest: Non-consensual sexual intercourse between related persons who cannot legally marry</a:t>
            </a:r>
          </a:p>
        </p:txBody>
      </p:sp>
      <p:sp>
        <p:nvSpPr>
          <p:cNvPr id="4" name="Slide Number Placeholder 3">
            <a:extLst>
              <a:ext uri="{FF2B5EF4-FFF2-40B4-BE49-F238E27FC236}">
                <a16:creationId xmlns:a16="http://schemas.microsoft.com/office/drawing/2014/main" id="{5B196AFA-C240-4704-9CBA-877BE03A97AB}"/>
              </a:ext>
            </a:extLst>
          </p:cNvPr>
          <p:cNvSpPr>
            <a:spLocks noGrp="1"/>
          </p:cNvSpPr>
          <p:nvPr>
            <p:ph type="sldNum" sz="quarter" idx="11"/>
          </p:nvPr>
        </p:nvSpPr>
        <p:spPr/>
        <p:txBody>
          <a:bodyPr/>
          <a:lstStyle/>
          <a:p>
            <a:pPr marL="0" marR="0" lvl="0" indent="0" algn="l" defTabSz="914354"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3575A"/>
                </a:solidFill>
                <a:effectLst/>
                <a:uLnTx/>
                <a:uFillTx/>
                <a:latin typeface="Calibri"/>
                <a:ea typeface="+mn-ea"/>
                <a:cs typeface="+mn-cs"/>
              </a:rPr>
              <a:t> Page </a:t>
            </a:r>
            <a:fld id="{9E0A1A08-C9DA-0A42-A47B-CB25B2FAC498}" type="slidenum">
              <a:rPr kumimoji="0" lang="en-US" sz="1800" b="0" i="0" u="none" strike="noStrike" kern="1200" cap="none" spc="0" normalizeH="0" baseline="0" noProof="0">
                <a:ln>
                  <a:noFill/>
                </a:ln>
                <a:solidFill>
                  <a:srgbClr val="53575A"/>
                </a:solidFill>
                <a:effectLst/>
                <a:uLnTx/>
                <a:uFillTx/>
                <a:latin typeface="Calibri"/>
                <a:ea typeface="+mn-ea"/>
                <a:cs typeface="+mn-cs"/>
              </a:rPr>
              <a:pPr marL="0" marR="0" lvl="0" indent="0" algn="l" defTabSz="914354" rtl="0" eaLnBrk="1" fontAlgn="auto" latinLnBrk="0" hangingPunct="1">
                <a:lnSpc>
                  <a:spcPct val="100000"/>
                </a:lnSpc>
                <a:spcBef>
                  <a:spcPct val="0"/>
                </a:spcBef>
                <a:spcAft>
                  <a:spcPct val="0"/>
                </a:spcAft>
                <a:buClrTx/>
                <a:buSzTx/>
                <a:buFontTx/>
                <a:buNone/>
                <a:defRPr/>
              </a:pPr>
              <a:t>12</a:t>
            </a:fld>
            <a:endParaRPr kumimoji="0" lang="en-US" sz="1800" b="0" i="0" u="none" strike="noStrike" kern="1200" cap="none" spc="0" normalizeH="0" baseline="0" noProof="0">
              <a:ln>
                <a:noFill/>
              </a:ln>
              <a:solidFill>
                <a:srgbClr val="53575A"/>
              </a:solidFill>
              <a:effectLst/>
              <a:uLnTx/>
              <a:uFillTx/>
              <a:latin typeface="Calibri"/>
              <a:ea typeface="+mn-ea"/>
              <a:cs typeface="+mn-cs"/>
            </a:endParaRPr>
          </a:p>
        </p:txBody>
      </p:sp>
    </p:spTree>
    <p:extLst>
      <p:ext uri="{BB962C8B-B14F-4D97-AF65-F5344CB8AC3E}">
        <p14:creationId xmlns:p14="http://schemas.microsoft.com/office/powerpoint/2010/main" val="254007307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DEFINITION – CONSENT</a:t>
            </a:r>
            <a:endParaRPr lang="en-US" sz="2133"/>
          </a:p>
        </p:txBody>
      </p:sp>
      <p:sp>
        <p:nvSpPr>
          <p:cNvPr id="3" name="Content Placeholder 2"/>
          <p:cNvSpPr>
            <a:spLocks noGrp="1"/>
          </p:cNvSpPr>
          <p:nvPr>
            <p:ph idx="1"/>
          </p:nvPr>
        </p:nvSpPr>
        <p:spPr>
          <a:xfrm>
            <a:off x="838202" y="1151855"/>
            <a:ext cx="10580913" cy="5438989"/>
          </a:xfrm>
        </p:spPr>
        <p:txBody>
          <a:bodyPr>
            <a:normAutofit fontScale="92500" lnSpcReduction="20000"/>
          </a:bodyPr>
          <a:lstStyle/>
          <a:p>
            <a:pPr marL="609570" lvl="1" indent="-457178">
              <a:lnSpc>
                <a:spcPct val="90000"/>
              </a:lnSpc>
            </a:pPr>
            <a:r>
              <a:rPr lang="en-US" altLang="en-US"/>
              <a:t>BURDEN IS NOT ON RESPONDENT TO PROVE CONSENT</a:t>
            </a:r>
          </a:p>
          <a:p>
            <a:pPr marL="609570" lvl="1" indent="-457178">
              <a:lnSpc>
                <a:spcPct val="90000"/>
              </a:lnSpc>
            </a:pPr>
            <a:r>
              <a:rPr lang="en-US" altLang="en-US"/>
              <a:t>WHAT IT IS:</a:t>
            </a:r>
          </a:p>
          <a:p>
            <a:pPr marL="1676317" lvl="2" indent="-457178">
              <a:lnSpc>
                <a:spcPct val="90000"/>
              </a:lnSpc>
            </a:pPr>
            <a:r>
              <a:rPr lang="en-US" altLang="en-US"/>
              <a:t>Informed, freely, and actively given</a:t>
            </a:r>
          </a:p>
          <a:p>
            <a:pPr marL="1676317" lvl="2" indent="-457178">
              <a:lnSpc>
                <a:spcPct val="90000"/>
              </a:lnSpc>
            </a:pPr>
            <a:r>
              <a:rPr lang="en-US" altLang="en-US"/>
              <a:t>Mutually understandable  words or actions which indicate a willingness to participate in mutually agreed upon sexual activity</a:t>
            </a:r>
          </a:p>
          <a:p>
            <a:pPr marL="609570" lvl="1" indent="-457178">
              <a:lnSpc>
                <a:spcPct val="90000"/>
              </a:lnSpc>
              <a:buClr>
                <a:srgbClr val="78D4E1"/>
              </a:buClr>
            </a:pPr>
            <a:r>
              <a:rPr lang="en-US" altLang="en-US">
                <a:solidFill>
                  <a:srgbClr val="53575A"/>
                </a:solidFill>
              </a:rPr>
              <a:t>WHAT IT IS NOT:</a:t>
            </a:r>
          </a:p>
          <a:p>
            <a:pPr marL="1676317" lvl="2" indent="-457178">
              <a:lnSpc>
                <a:spcPct val="90000"/>
              </a:lnSpc>
            </a:pPr>
            <a:r>
              <a:rPr lang="en-US" altLang="en-US"/>
              <a:t>Agreeing to a sexual act due to coercion, intimidation, threat of force, or force</a:t>
            </a:r>
          </a:p>
          <a:p>
            <a:pPr marL="1676317" lvl="2" indent="-457178">
              <a:lnSpc>
                <a:spcPct val="90000"/>
              </a:lnSpc>
            </a:pPr>
            <a:r>
              <a:rPr lang="en-US" altLang="en-US"/>
              <a:t>Withdrawn 			</a:t>
            </a:r>
          </a:p>
          <a:p>
            <a:pPr marL="1676317" lvl="2" indent="-457178">
              <a:lnSpc>
                <a:spcPct val="90000"/>
              </a:lnSpc>
            </a:pPr>
            <a:r>
              <a:rPr lang="en-US" altLang="en-US"/>
              <a:t>Given by minors (16 years old)</a:t>
            </a:r>
          </a:p>
          <a:p>
            <a:pPr marL="1676317" lvl="2" indent="-457178">
              <a:lnSpc>
                <a:spcPct val="90000"/>
              </a:lnSpc>
            </a:pPr>
            <a:r>
              <a:rPr lang="en-US" altLang="en-US"/>
              <a:t>Given by persons not legally competent</a:t>
            </a:r>
          </a:p>
          <a:p>
            <a:pPr marL="1676317" lvl="2" indent="-457178">
              <a:lnSpc>
                <a:spcPct val="90000"/>
              </a:lnSpc>
            </a:pPr>
            <a:r>
              <a:rPr lang="en-US" altLang="en-US"/>
              <a:t>Given by incapacitated persons (alcohol, drugs, voluntary, or involuntary) </a:t>
            </a:r>
          </a:p>
          <a:p>
            <a:pPr marL="1676317" lvl="2" indent="-457178">
              <a:lnSpc>
                <a:spcPct val="90000"/>
              </a:lnSpc>
            </a:pPr>
            <a:r>
              <a:rPr lang="en-US" altLang="en-US"/>
              <a:t>Given by unconscious, unaware, or otherwise physically helpless or injured persons</a:t>
            </a:r>
            <a:endParaRPr lang="en-US" altLang="en-US">
              <a:solidFill>
                <a:srgbClr val="53575A"/>
              </a:solidFill>
            </a:endParaRPr>
          </a:p>
          <a:p>
            <a:pPr marL="896068" indent="-457178">
              <a:lnSpc>
                <a:spcPct val="90000"/>
              </a:lnSpc>
            </a:pPr>
            <a:endParaRPr lang="en-US" altLang="en-US"/>
          </a:p>
          <a:p>
            <a:pPr marL="1676317" lvl="2" indent="-457178">
              <a:lnSpc>
                <a:spcPct val="90000"/>
              </a:lnSpc>
            </a:pPr>
            <a:endParaRPr lang="en-US" altLang="en-US"/>
          </a:p>
          <a:p>
            <a:pPr marL="1676317" lvl="2" indent="-457178">
              <a:lnSpc>
                <a:spcPct val="90000"/>
              </a:lnSpc>
            </a:pPr>
            <a:endParaRPr lang="en-US" altLang="en-US"/>
          </a:p>
        </p:txBody>
      </p:sp>
    </p:spTree>
    <p:extLst>
      <p:ext uri="{BB962C8B-B14F-4D97-AF65-F5344CB8AC3E}">
        <p14:creationId xmlns:p14="http://schemas.microsoft.com/office/powerpoint/2010/main" val="235235162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4241"/>
            <a:ext cx="8534900" cy="907735"/>
          </a:xfrm>
        </p:spPr>
        <p:txBody>
          <a:bodyPr>
            <a:noAutofit/>
          </a:bodyPr>
          <a:lstStyle/>
          <a:p>
            <a:r>
              <a:rPr lang="en-US"/>
              <a:t>Institutional Obligation to Respond</a:t>
            </a:r>
          </a:p>
        </p:txBody>
      </p:sp>
      <p:sp>
        <p:nvSpPr>
          <p:cNvPr id="3" name="Content Placeholder 2"/>
          <p:cNvSpPr>
            <a:spLocks noGrp="1"/>
          </p:cNvSpPr>
          <p:nvPr>
            <p:ph idx="1"/>
          </p:nvPr>
        </p:nvSpPr>
        <p:spPr>
          <a:xfrm>
            <a:off x="838200" y="1418878"/>
            <a:ext cx="10940144" cy="4916609"/>
          </a:xfrm>
        </p:spPr>
        <p:txBody>
          <a:bodyPr>
            <a:normAutofit fontScale="85000" lnSpcReduction="20000"/>
          </a:bodyPr>
          <a:lstStyle/>
          <a:p>
            <a:pPr lvl="0">
              <a:buClr>
                <a:srgbClr val="78D4E1"/>
              </a:buClr>
            </a:pPr>
            <a:r>
              <a:rPr lang="en-US">
                <a:solidFill>
                  <a:srgbClr val="78D4E1">
                    <a:lumMod val="75000"/>
                  </a:srgbClr>
                </a:solidFill>
              </a:rPr>
              <a:t>A SCHOOL VIOLATES A STUDENT’S RIGHTS UNDER TITLE IX when it engages in deliberate indifference</a:t>
            </a:r>
            <a:endParaRPr lang="en-US" sz="3200"/>
          </a:p>
          <a:p>
            <a:pPr lvl="1"/>
            <a:r>
              <a:rPr lang="en-US" sz="3200"/>
              <a:t>Deliberate indifference exists when a school has “actual knowledge” of sexual harassment and its response is “clearly unreasonable in light of the known circumstances” </a:t>
            </a:r>
          </a:p>
          <a:p>
            <a:pPr lvl="1"/>
            <a:r>
              <a:rPr lang="en-US" sz="3200"/>
              <a:t>Actual Knowledge means notice of actual or alleged sexual harassment to:</a:t>
            </a:r>
          </a:p>
          <a:p>
            <a:pPr lvl="2"/>
            <a:r>
              <a:rPr lang="en-US" sz="2933"/>
              <a:t>A recipient’s Title IX Coordinator; or</a:t>
            </a:r>
          </a:p>
          <a:p>
            <a:pPr lvl="2"/>
            <a:r>
              <a:rPr lang="en-US" sz="2933"/>
              <a:t>Any official of the recipient who has authority to institute corrective measures on behalf of the school</a:t>
            </a:r>
          </a:p>
          <a:p>
            <a:pPr lvl="3"/>
            <a:r>
              <a:rPr lang="en-US" sz="2533"/>
              <a:t>School has authority to designate any number of officials with authority</a:t>
            </a:r>
          </a:p>
          <a:p>
            <a:pPr lvl="3"/>
            <a:r>
              <a:rPr lang="en-US" sz="2533"/>
              <a:t>School can still designate mandatory reporters and require them to report, </a:t>
            </a:r>
            <a:br>
              <a:rPr lang="en-US" sz="2533"/>
            </a:br>
            <a:r>
              <a:rPr lang="en-US" sz="2533"/>
              <a:t>but they cannot trigger actual knowledge</a:t>
            </a:r>
          </a:p>
          <a:p>
            <a:pPr lvl="1"/>
            <a:r>
              <a:rPr lang="en-US" sz="3200"/>
              <a:t>Actual knowledge can exist without a formal complaint</a:t>
            </a:r>
          </a:p>
        </p:txBody>
      </p:sp>
    </p:spTree>
    <p:extLst>
      <p:ext uri="{BB962C8B-B14F-4D97-AF65-F5344CB8AC3E}">
        <p14:creationId xmlns:p14="http://schemas.microsoft.com/office/powerpoint/2010/main" val="267673180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4241"/>
            <a:ext cx="8534900" cy="907735"/>
          </a:xfrm>
        </p:spPr>
        <p:txBody>
          <a:bodyPr>
            <a:noAutofit/>
          </a:bodyPr>
          <a:lstStyle/>
          <a:p>
            <a:r>
              <a:rPr lang="en-US"/>
              <a:t>Institutional Obligation to Respond</a:t>
            </a:r>
          </a:p>
        </p:txBody>
      </p:sp>
      <p:sp>
        <p:nvSpPr>
          <p:cNvPr id="3" name="Content Placeholder 2"/>
          <p:cNvSpPr>
            <a:spLocks noGrp="1"/>
          </p:cNvSpPr>
          <p:nvPr>
            <p:ph idx="1"/>
          </p:nvPr>
        </p:nvSpPr>
        <p:spPr>
          <a:xfrm>
            <a:off x="838199" y="1418878"/>
            <a:ext cx="11223172" cy="4916609"/>
          </a:xfrm>
        </p:spPr>
        <p:txBody>
          <a:bodyPr>
            <a:normAutofit lnSpcReduction="10000"/>
          </a:bodyPr>
          <a:lstStyle/>
          <a:p>
            <a:pPr lvl="0">
              <a:buClr>
                <a:srgbClr val="78D4E1"/>
              </a:buClr>
            </a:pPr>
            <a:r>
              <a:rPr lang="en-US" sz="2533">
                <a:solidFill>
                  <a:srgbClr val="78D4E1">
                    <a:lumMod val="75000"/>
                  </a:srgbClr>
                </a:solidFill>
              </a:rPr>
              <a:t>Institutional response triggered by report or formal complaint:</a:t>
            </a:r>
            <a:endParaRPr lang="en-US" sz="2800"/>
          </a:p>
          <a:p>
            <a:pPr lvl="2"/>
            <a:r>
              <a:rPr lang="en-US" sz="2800"/>
              <a:t>“Report” requires supportive measures and explanation of formal complaint process</a:t>
            </a:r>
          </a:p>
          <a:p>
            <a:pPr lvl="3"/>
            <a:r>
              <a:rPr lang="en-US" sz="2533"/>
              <a:t>Must document decision not to provide supportive measures and explain why it was not clearly unreasonable in light of known circumstances</a:t>
            </a:r>
          </a:p>
          <a:p>
            <a:pPr lvl="2"/>
            <a:r>
              <a:rPr lang="en-US" sz="2800"/>
              <a:t>“Formal Complaint” requires investigation and compliant grievance process (or dismissal)</a:t>
            </a:r>
          </a:p>
          <a:p>
            <a:pPr lvl="3"/>
            <a:r>
              <a:rPr lang="en-US" sz="2533"/>
              <a:t>Formal complaint can only be filed by complainant or signed by the Title IX Coordinator </a:t>
            </a:r>
          </a:p>
          <a:p>
            <a:pPr lvl="3"/>
            <a:r>
              <a:rPr lang="en-US" sz="2533"/>
              <a:t>Must be in writing and signed</a:t>
            </a:r>
          </a:p>
          <a:p>
            <a:pPr lvl="3"/>
            <a:r>
              <a:rPr lang="en-US" sz="2533"/>
              <a:t>Anonymity</a:t>
            </a:r>
          </a:p>
        </p:txBody>
      </p:sp>
    </p:spTree>
    <p:extLst>
      <p:ext uri="{BB962C8B-B14F-4D97-AF65-F5344CB8AC3E}">
        <p14:creationId xmlns:p14="http://schemas.microsoft.com/office/powerpoint/2010/main" val="15968830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4241"/>
            <a:ext cx="8534900" cy="907735"/>
          </a:xfrm>
        </p:spPr>
        <p:txBody>
          <a:bodyPr>
            <a:noAutofit/>
          </a:bodyPr>
          <a:lstStyle/>
          <a:p>
            <a:r>
              <a:rPr lang="en-US"/>
              <a:t>Definition - Parties</a:t>
            </a:r>
          </a:p>
        </p:txBody>
      </p:sp>
      <p:sp>
        <p:nvSpPr>
          <p:cNvPr id="3" name="Content Placeholder 2"/>
          <p:cNvSpPr>
            <a:spLocks noGrp="1"/>
          </p:cNvSpPr>
          <p:nvPr>
            <p:ph idx="1"/>
          </p:nvPr>
        </p:nvSpPr>
        <p:spPr>
          <a:xfrm>
            <a:off x="838199" y="1418878"/>
            <a:ext cx="11223172" cy="4916609"/>
          </a:xfrm>
        </p:spPr>
        <p:txBody>
          <a:bodyPr>
            <a:normAutofit/>
          </a:bodyPr>
          <a:lstStyle/>
          <a:p>
            <a:pPr lvl="0">
              <a:buClr>
                <a:srgbClr val="78D4E1"/>
              </a:buClr>
            </a:pPr>
            <a:r>
              <a:rPr lang="en-US">
                <a:solidFill>
                  <a:srgbClr val="78D4E1">
                    <a:lumMod val="75000"/>
                  </a:srgbClr>
                </a:solidFill>
              </a:rPr>
              <a:t>COMPLAINANT</a:t>
            </a:r>
            <a:endParaRPr lang="en-US" sz="3200"/>
          </a:p>
          <a:p>
            <a:pPr lvl="1"/>
            <a:r>
              <a:rPr lang="en-US" sz="3200"/>
              <a:t>An individual who is alleged to be the victim of conduct that could constitute sexual harassment</a:t>
            </a:r>
            <a:endParaRPr lang="en-US" sz="2667"/>
          </a:p>
          <a:p>
            <a:pPr lvl="2"/>
            <a:r>
              <a:rPr lang="en-US" sz="2800"/>
              <a:t>Must actually or attempt to participate</a:t>
            </a:r>
          </a:p>
          <a:p>
            <a:pPr lvl="2"/>
            <a:r>
              <a:rPr lang="en-US" sz="2800"/>
              <a:t>Must be in educational program or activity at time of filing</a:t>
            </a:r>
          </a:p>
          <a:p>
            <a:pPr lvl="0">
              <a:buClr>
                <a:srgbClr val="78D4E1"/>
              </a:buClr>
            </a:pPr>
            <a:r>
              <a:rPr lang="en-US">
                <a:solidFill>
                  <a:srgbClr val="78D4E1">
                    <a:lumMod val="75000"/>
                  </a:srgbClr>
                </a:solidFill>
              </a:rPr>
              <a:t>RESPONDENT</a:t>
            </a:r>
            <a:endParaRPr lang="en-US" sz="2800"/>
          </a:p>
          <a:p>
            <a:pPr lvl="1"/>
            <a:r>
              <a:rPr lang="en-US" sz="3200"/>
              <a:t>An individual who has been reported to be the perpetrator of conduct that could constitute sexual harassment</a:t>
            </a:r>
          </a:p>
        </p:txBody>
      </p:sp>
    </p:spTree>
    <p:extLst>
      <p:ext uri="{BB962C8B-B14F-4D97-AF65-F5344CB8AC3E}">
        <p14:creationId xmlns:p14="http://schemas.microsoft.com/office/powerpoint/2010/main" val="300812451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4241"/>
            <a:ext cx="8534900" cy="907735"/>
          </a:xfrm>
        </p:spPr>
        <p:txBody>
          <a:bodyPr>
            <a:noAutofit/>
          </a:bodyPr>
          <a:lstStyle/>
          <a:p>
            <a:r>
              <a:rPr lang="en-US"/>
              <a:t>Definition - School’s Jurisdiction</a:t>
            </a:r>
          </a:p>
        </p:txBody>
      </p:sp>
      <p:sp>
        <p:nvSpPr>
          <p:cNvPr id="3" name="Content Placeholder 2"/>
          <p:cNvSpPr>
            <a:spLocks noGrp="1"/>
          </p:cNvSpPr>
          <p:nvPr>
            <p:ph idx="1"/>
          </p:nvPr>
        </p:nvSpPr>
        <p:spPr>
          <a:xfrm>
            <a:off x="838199" y="1418878"/>
            <a:ext cx="11223172" cy="4916609"/>
          </a:xfrm>
        </p:spPr>
        <p:txBody>
          <a:bodyPr>
            <a:normAutofit/>
          </a:bodyPr>
          <a:lstStyle/>
          <a:p>
            <a:r>
              <a:rPr lang="en-US"/>
              <a:t>Limited to sexual harassment in a school’s educational program or activity, against a person in the United States.  </a:t>
            </a:r>
          </a:p>
          <a:p>
            <a:pPr lvl="1"/>
            <a:r>
              <a:rPr lang="en-US"/>
              <a:t>Educational Program or Activity includes:</a:t>
            </a:r>
          </a:p>
          <a:p>
            <a:pPr lvl="2"/>
            <a:r>
              <a:rPr lang="en-US"/>
              <a:t>Locations, events or circumstances where school exercises substantial control over respondent and context; or</a:t>
            </a:r>
          </a:p>
          <a:p>
            <a:pPr lvl="2"/>
            <a:r>
              <a:rPr lang="en-US"/>
              <a:t>Building owned or controlled by “officially recognized” student organization.</a:t>
            </a:r>
          </a:p>
          <a:p>
            <a:pPr lvl="1"/>
            <a:r>
              <a:rPr lang="en-US"/>
              <a:t>School can use code of conduct policies to address conduct falling outside of Title IX jurisdiction </a:t>
            </a:r>
          </a:p>
        </p:txBody>
      </p:sp>
    </p:spTree>
    <p:extLst>
      <p:ext uri="{BB962C8B-B14F-4D97-AF65-F5344CB8AC3E}">
        <p14:creationId xmlns:p14="http://schemas.microsoft.com/office/powerpoint/2010/main" val="50264935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Complaint dismissal</a:t>
            </a:r>
            <a:endParaRPr lang="en-US" sz="2133"/>
          </a:p>
        </p:txBody>
      </p:sp>
      <p:sp>
        <p:nvSpPr>
          <p:cNvPr id="3" name="Content Placeholder 2"/>
          <p:cNvSpPr>
            <a:spLocks noGrp="1"/>
          </p:cNvSpPr>
          <p:nvPr>
            <p:ph idx="1"/>
          </p:nvPr>
        </p:nvSpPr>
        <p:spPr>
          <a:xfrm>
            <a:off x="838201" y="1429765"/>
            <a:ext cx="10733315" cy="4916609"/>
          </a:xfrm>
        </p:spPr>
        <p:txBody>
          <a:bodyPr>
            <a:normAutofit fontScale="92500"/>
          </a:bodyPr>
          <a:lstStyle/>
          <a:p>
            <a:pPr marL="304784" indent="-304784">
              <a:buFont typeface="Arial" panose="020B0604020202020204" pitchFamily="34" charset="0"/>
              <a:buChar char="•"/>
            </a:pPr>
            <a:r>
              <a:rPr lang="en-US" sz="3200" cap="none">
                <a:solidFill>
                  <a:srgbClr val="53575A"/>
                </a:solidFill>
              </a:rPr>
              <a:t>Dismissal of Complaint Prior to Resolution</a:t>
            </a:r>
            <a:endParaRPr lang="en-US" sz="2400" cap="none">
              <a:solidFill>
                <a:srgbClr val="53575A"/>
              </a:solidFill>
            </a:endParaRPr>
          </a:p>
          <a:p>
            <a:pPr lvl="2"/>
            <a:r>
              <a:rPr lang="en-US" sz="2933"/>
              <a:t>Mandatory</a:t>
            </a:r>
          </a:p>
          <a:p>
            <a:pPr lvl="3"/>
            <a:r>
              <a:rPr lang="en-US"/>
              <a:t>Conduct alleged if proved would not constitute sexual harassment as defined in the regulation (e.g., occurred outside U.S.) </a:t>
            </a:r>
            <a:endParaRPr lang="en-US" sz="1600"/>
          </a:p>
          <a:p>
            <a:pPr lvl="2"/>
            <a:r>
              <a:rPr lang="en-US" sz="2933"/>
              <a:t>Discretionary</a:t>
            </a:r>
            <a:endParaRPr lang="en-US" sz="2133"/>
          </a:p>
          <a:p>
            <a:pPr lvl="3"/>
            <a:r>
              <a:rPr lang="en-US"/>
              <a:t>Complainant withdraws complaint or refuses to participate</a:t>
            </a:r>
            <a:endParaRPr lang="en-US" sz="1867"/>
          </a:p>
          <a:p>
            <a:pPr lvl="3"/>
            <a:r>
              <a:rPr lang="en-US"/>
              <a:t>Respondent is no longer a student or employee</a:t>
            </a:r>
            <a:endParaRPr lang="en-US" sz="1867"/>
          </a:p>
          <a:p>
            <a:pPr lvl="3"/>
            <a:r>
              <a:rPr lang="en-US"/>
              <a:t>Institution has no authority over Respondent</a:t>
            </a:r>
            <a:endParaRPr lang="en-US" sz="1867"/>
          </a:p>
          <a:p>
            <a:pPr lvl="2"/>
            <a:r>
              <a:rPr lang="en-US" sz="2933"/>
              <a:t>Must provide notice of dismissal and opportunity for parties to appeal</a:t>
            </a:r>
          </a:p>
          <a:p>
            <a:pPr lvl="2"/>
            <a:r>
              <a:rPr lang="en-US" sz="2933"/>
              <a:t>Dismissal does not preclude action under other conduct policies</a:t>
            </a:r>
            <a:endParaRPr lang="en-US"/>
          </a:p>
        </p:txBody>
      </p:sp>
    </p:spTree>
    <p:extLst>
      <p:ext uri="{BB962C8B-B14F-4D97-AF65-F5344CB8AC3E}">
        <p14:creationId xmlns:p14="http://schemas.microsoft.com/office/powerpoint/2010/main" val="352184565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TITLE IX GRIEVANCE PROCESS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379726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fontScale="90000"/>
          </a:bodyPr>
          <a:lstStyle/>
          <a:p>
            <a:r>
              <a:rPr lang="en-US"/>
              <a:t>Amended Regulations Implementing Title IX of the Education Amendments of 1972 (Title IX) -  34 CFR Part 106</a:t>
            </a:r>
          </a:p>
        </p:txBody>
      </p:sp>
      <p:sp>
        <p:nvSpPr>
          <p:cNvPr id="3" name="Subtitle 2"/>
          <p:cNvSpPr>
            <a:spLocks noGrp="1"/>
          </p:cNvSpPr>
          <p:nvPr>
            <p:ph type="subTitle" idx="1"/>
          </p:nvPr>
        </p:nvSpPr>
        <p:spPr>
          <a:xfrm>
            <a:off x="841248" y="4145662"/>
            <a:ext cx="10685080" cy="2472852"/>
          </a:xfrm>
        </p:spPr>
        <p:txBody>
          <a:bodyPr>
            <a:normAutofit/>
          </a:bodyPr>
          <a:lstStyle/>
          <a:p>
            <a:pPr marL="304792" indent="-304792">
              <a:buFont typeface="Arial" panose="020B0604020202020204" pitchFamily="34" charset="0"/>
              <a:buChar char="•"/>
            </a:pPr>
            <a:r>
              <a:rPr lang="en-US"/>
              <a:t>The regulations establish obligations for responding to allegations of sexual harassment </a:t>
            </a:r>
          </a:p>
          <a:p>
            <a:pPr marL="304792" indent="-304792">
              <a:buFont typeface="Arial" panose="020B0604020202020204" pitchFamily="34" charset="0"/>
              <a:buChar char="•"/>
            </a:pPr>
            <a:r>
              <a:rPr lang="en-US"/>
              <a:t>Regulations have the force and effect of law</a:t>
            </a:r>
          </a:p>
          <a:p>
            <a:pPr marL="304792" indent="-304792">
              <a:buFont typeface="Arial" panose="020B0604020202020204" pitchFamily="34" charset="0"/>
              <a:buChar char="•"/>
            </a:pPr>
            <a:r>
              <a:rPr lang="en-US"/>
              <a:t>Effective on August 14, 2020 – Prospective Application</a:t>
            </a:r>
          </a:p>
        </p:txBody>
      </p:sp>
    </p:spTree>
    <p:extLst>
      <p:ext uri="{BB962C8B-B14F-4D97-AF65-F5344CB8AC3E}">
        <p14:creationId xmlns:p14="http://schemas.microsoft.com/office/powerpoint/2010/main" val="16096059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Response to Allegations</a:t>
            </a:r>
            <a:br>
              <a:rPr lang="en-US"/>
            </a:br>
            <a:r>
              <a:rPr lang="en-US"/>
              <a:t>of Sexual Harassment</a:t>
            </a:r>
          </a:p>
        </p:txBody>
      </p:sp>
      <p:sp>
        <p:nvSpPr>
          <p:cNvPr id="3" name="Content Placeholder 2"/>
          <p:cNvSpPr>
            <a:spLocks noGrp="1"/>
          </p:cNvSpPr>
          <p:nvPr>
            <p:ph idx="1"/>
          </p:nvPr>
        </p:nvSpPr>
        <p:spPr>
          <a:xfrm>
            <a:off x="838201" y="1429764"/>
            <a:ext cx="10657113" cy="4916609"/>
          </a:xfrm>
        </p:spPr>
        <p:txBody>
          <a:bodyPr>
            <a:normAutofit fontScale="92500" lnSpcReduction="20000"/>
          </a:bodyPr>
          <a:lstStyle/>
          <a:p>
            <a:r>
              <a:rPr lang="en-US"/>
              <a:t>Following a </a:t>
            </a:r>
            <a:r>
              <a:rPr lang="en-US" u="sng"/>
              <a:t>REPORT</a:t>
            </a:r>
            <a:r>
              <a:rPr lang="en-US"/>
              <a:t> OF Sexual Harassment:</a:t>
            </a:r>
          </a:p>
          <a:p>
            <a:pPr lvl="1"/>
            <a:r>
              <a:rPr lang="en-US" sz="3200"/>
              <a:t>Promptly contact complainant to discuss availability of supportive measures (no safe harbor) and explain process for filing a formal complaint</a:t>
            </a:r>
          </a:p>
          <a:p>
            <a:pPr lvl="2"/>
            <a:r>
              <a:rPr lang="en-US" sz="2933"/>
              <a:t>Supportive measures are non-disciplinary, non-punitive individualized services provided to complainant and respondent to restore or preserve equal access</a:t>
            </a:r>
          </a:p>
          <a:p>
            <a:pPr lvl="2"/>
            <a:r>
              <a:rPr lang="en-US" sz="2934"/>
              <a:t>Examples: Counseling, extensions of deadlines, modifications of work or class schedules, campus escort services, mutual restrictions on contact between the parties, changes in work or housing locations, leaves of absence</a:t>
            </a:r>
          </a:p>
          <a:p>
            <a:pPr lvl="1"/>
            <a:r>
              <a:rPr lang="en-US" sz="3200"/>
              <a:t>Must document reasons why supportive measures not provided</a:t>
            </a:r>
          </a:p>
        </p:txBody>
      </p:sp>
    </p:spTree>
    <p:extLst>
      <p:ext uri="{BB962C8B-B14F-4D97-AF65-F5344CB8AC3E}">
        <p14:creationId xmlns:p14="http://schemas.microsoft.com/office/powerpoint/2010/main" val="99346516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Response to Allegations</a:t>
            </a:r>
            <a:br>
              <a:rPr lang="en-US"/>
            </a:br>
            <a:r>
              <a:rPr lang="en-US"/>
              <a:t>of Sexual Harassment</a:t>
            </a:r>
          </a:p>
        </p:txBody>
      </p:sp>
      <p:sp>
        <p:nvSpPr>
          <p:cNvPr id="3" name="Content Placeholder 2"/>
          <p:cNvSpPr>
            <a:spLocks noGrp="1"/>
          </p:cNvSpPr>
          <p:nvPr>
            <p:ph idx="1"/>
          </p:nvPr>
        </p:nvSpPr>
        <p:spPr>
          <a:xfrm>
            <a:off x="838201" y="1429764"/>
            <a:ext cx="10657113" cy="4916609"/>
          </a:xfrm>
        </p:spPr>
        <p:txBody>
          <a:bodyPr>
            <a:normAutofit/>
          </a:bodyPr>
          <a:lstStyle/>
          <a:p>
            <a:r>
              <a:rPr lang="en-US"/>
              <a:t>Following </a:t>
            </a:r>
            <a:r>
              <a:rPr lang="en-US" u="sng"/>
              <a:t>Formal COMPLAINT </a:t>
            </a:r>
            <a:r>
              <a:rPr lang="en-US"/>
              <a:t>OF Sexual Harassment:</a:t>
            </a:r>
          </a:p>
          <a:p>
            <a:pPr lvl="1"/>
            <a:r>
              <a:rPr lang="en-US" sz="3200"/>
              <a:t>Immediately send notice of allegations to complaint and respondent</a:t>
            </a:r>
          </a:p>
          <a:p>
            <a:pPr lvl="1"/>
            <a:r>
              <a:rPr lang="en-US" sz="3200"/>
              <a:t>Offer supportive measures (no safe harbor)</a:t>
            </a:r>
          </a:p>
          <a:p>
            <a:pPr lvl="2"/>
            <a:r>
              <a:rPr lang="en-US" sz="2500"/>
              <a:t>Must document why supportive measures not provided</a:t>
            </a:r>
          </a:p>
          <a:p>
            <a:pPr lvl="1"/>
            <a:r>
              <a:rPr lang="en-US" sz="3200"/>
              <a:t>Initiate formal grievance process (including investigation, hearing, and appeal)</a:t>
            </a:r>
          </a:p>
        </p:txBody>
      </p:sp>
    </p:spTree>
    <p:extLst>
      <p:ext uri="{BB962C8B-B14F-4D97-AF65-F5344CB8AC3E}">
        <p14:creationId xmlns:p14="http://schemas.microsoft.com/office/powerpoint/2010/main" val="1102135121"/>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INITIAL NOTICE REQUIREMENT</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Notice of allegations sent to parties, including</a:t>
            </a:r>
          </a:p>
          <a:p>
            <a:pPr lvl="2"/>
            <a:r>
              <a:rPr lang="en-US" sz="2934"/>
              <a:t>Notice of grievance process</a:t>
            </a:r>
          </a:p>
          <a:p>
            <a:pPr lvl="2"/>
            <a:r>
              <a:rPr lang="en-US" sz="2934"/>
              <a:t>Notice of allegations with sufficient details</a:t>
            </a:r>
          </a:p>
          <a:p>
            <a:pPr lvl="2"/>
            <a:r>
              <a:rPr lang="en-US" sz="2934"/>
              <a:t>Presumption of non-responsibility</a:t>
            </a:r>
          </a:p>
          <a:p>
            <a:pPr lvl="2"/>
            <a:r>
              <a:rPr lang="en-US" sz="2934"/>
              <a:t>Notice of right to advisor of choice who may be (but is not required to be) attorney</a:t>
            </a:r>
          </a:p>
          <a:p>
            <a:pPr lvl="2"/>
            <a:r>
              <a:rPr lang="en-US" sz="2934"/>
              <a:t>Notice of right to review evidence</a:t>
            </a:r>
          </a:p>
          <a:p>
            <a:pPr lvl="2"/>
            <a:r>
              <a:rPr lang="en-US" sz="2934"/>
              <a:t>Notice of prohibition of false statements</a:t>
            </a:r>
          </a:p>
        </p:txBody>
      </p:sp>
    </p:spTree>
    <p:extLst>
      <p:ext uri="{BB962C8B-B14F-4D97-AF65-F5344CB8AC3E}">
        <p14:creationId xmlns:p14="http://schemas.microsoft.com/office/powerpoint/2010/main" val="32238301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FORMAL GRIEVANCE PROCESS Requirements</a:t>
            </a:r>
          </a:p>
        </p:txBody>
      </p:sp>
      <p:sp>
        <p:nvSpPr>
          <p:cNvPr id="3" name="Content Placeholder 2"/>
          <p:cNvSpPr>
            <a:spLocks noGrp="1"/>
          </p:cNvSpPr>
          <p:nvPr>
            <p:ph idx="1"/>
          </p:nvPr>
        </p:nvSpPr>
        <p:spPr>
          <a:xfrm>
            <a:off x="838201" y="1097280"/>
            <a:ext cx="10657113" cy="5395594"/>
          </a:xfrm>
        </p:spPr>
        <p:txBody>
          <a:bodyPr>
            <a:normAutofit fontScale="62500" lnSpcReduction="20000"/>
          </a:bodyPr>
          <a:lstStyle/>
          <a:p>
            <a:r>
              <a:rPr lang="en-US" sz="3200"/>
              <a:t>Procedural due process</a:t>
            </a:r>
          </a:p>
          <a:p>
            <a:pPr lvl="1">
              <a:buClr>
                <a:srgbClr val="78D4E1"/>
              </a:buClr>
            </a:pPr>
            <a:r>
              <a:rPr lang="en-US" sz="3200">
                <a:solidFill>
                  <a:srgbClr val="53575A"/>
                </a:solidFill>
              </a:rPr>
              <a:t>Requires at a minimum notice and a meaningful opportunity to be heard and an impartial decisionmaker</a:t>
            </a:r>
            <a:endParaRPr lang="en-US" sz="3200"/>
          </a:p>
          <a:p>
            <a:r>
              <a:rPr lang="en-US" sz="3200"/>
              <a:t>First amendment</a:t>
            </a:r>
          </a:p>
          <a:p>
            <a:pPr lvl="1">
              <a:buClr>
                <a:srgbClr val="78D4E1"/>
              </a:buClr>
            </a:pPr>
            <a:r>
              <a:rPr lang="en-US" sz="3200">
                <a:solidFill>
                  <a:srgbClr val="53575A"/>
                </a:solidFill>
              </a:rPr>
              <a:t>Protects freedom of speech</a:t>
            </a:r>
          </a:p>
          <a:p>
            <a:pPr lvl="1"/>
            <a:r>
              <a:rPr lang="en-US" sz="3467"/>
              <a:t>No Gag Orders</a:t>
            </a:r>
          </a:p>
          <a:p>
            <a:pPr lvl="2"/>
            <a:r>
              <a:rPr lang="en-US" sz="3200"/>
              <a:t>Cannot prohibit parties from discussing (speaking or writing about) allegations under investigation</a:t>
            </a:r>
          </a:p>
          <a:p>
            <a:pPr lvl="2"/>
            <a:r>
              <a:rPr lang="en-US" sz="3200"/>
              <a:t>TIX Regulations: Cannot restrict parties from gathering and/or presenting relevant evidence</a:t>
            </a:r>
          </a:p>
          <a:p>
            <a:r>
              <a:rPr lang="en-US" sz="3200"/>
              <a:t>Fifth amendment</a:t>
            </a:r>
          </a:p>
          <a:p>
            <a:pPr lvl="1">
              <a:buClr>
                <a:srgbClr val="78D4E1"/>
              </a:buClr>
            </a:pPr>
            <a:r>
              <a:rPr lang="en-US" sz="3200">
                <a:solidFill>
                  <a:srgbClr val="53575A"/>
                </a:solidFill>
              </a:rPr>
              <a:t>Right against self-incrimination</a:t>
            </a:r>
          </a:p>
          <a:p>
            <a:pPr lvl="1">
              <a:buClr>
                <a:srgbClr val="78D4E1"/>
              </a:buClr>
            </a:pPr>
            <a:r>
              <a:rPr lang="en-US" sz="3200">
                <a:solidFill>
                  <a:srgbClr val="53575A"/>
                </a:solidFill>
              </a:rPr>
              <a:t>TIX Regulations: Cannot require respondent to appear at meetings or hearings, or provide evidence (and cannot draw negative inference for refusal to participate)</a:t>
            </a:r>
          </a:p>
          <a:p>
            <a:r>
              <a:rPr lang="en-US" sz="3200"/>
              <a:t>SIXTH AMENDMENT</a:t>
            </a:r>
          </a:p>
          <a:p>
            <a:pPr lvl="1"/>
            <a:r>
              <a:rPr lang="en-US" sz="3200"/>
              <a:t>Accused has right to confront accuser</a:t>
            </a:r>
          </a:p>
          <a:p>
            <a:pPr lvl="1"/>
            <a:r>
              <a:rPr lang="en-US" sz="3200"/>
              <a:t>TIX Regulations: School must offer cross examination at hearing</a:t>
            </a:r>
          </a:p>
        </p:txBody>
      </p:sp>
    </p:spTree>
    <p:extLst>
      <p:ext uri="{BB962C8B-B14F-4D97-AF65-F5344CB8AC3E}">
        <p14:creationId xmlns:p14="http://schemas.microsoft.com/office/powerpoint/2010/main" val="26197665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FORMAL GRIEVANCE PROCESS REQUIREMENTS</a:t>
            </a:r>
          </a:p>
        </p:txBody>
      </p:sp>
      <p:sp>
        <p:nvSpPr>
          <p:cNvPr id="3" name="Content Placeholder 2"/>
          <p:cNvSpPr>
            <a:spLocks noGrp="1"/>
          </p:cNvSpPr>
          <p:nvPr>
            <p:ph idx="1"/>
          </p:nvPr>
        </p:nvSpPr>
        <p:spPr>
          <a:xfrm>
            <a:off x="838201" y="1429764"/>
            <a:ext cx="10657113" cy="4916609"/>
          </a:xfrm>
        </p:spPr>
        <p:txBody>
          <a:bodyPr>
            <a:normAutofit/>
          </a:bodyPr>
          <a:lstStyle/>
          <a:p>
            <a:pPr lvl="0">
              <a:buClr>
                <a:srgbClr val="78D4E1"/>
              </a:buClr>
            </a:pPr>
            <a:r>
              <a:rPr lang="en-US" sz="3200">
                <a:solidFill>
                  <a:srgbClr val="78D4E1">
                    <a:lumMod val="75000"/>
                  </a:srgbClr>
                </a:solidFill>
              </a:rPr>
              <a:t>TIMELY PROCESS</a:t>
            </a:r>
            <a:endParaRPr lang="en-US" sz="3200"/>
          </a:p>
          <a:p>
            <a:pPr lvl="1"/>
            <a:r>
              <a:rPr lang="en-US" sz="3200"/>
              <a:t>Must follow reasonably prompt timeline (established by School policy) for completion of grievance process and reasonable extensions for good cause only</a:t>
            </a:r>
          </a:p>
          <a:p>
            <a:pPr lvl="2"/>
            <a:r>
              <a:rPr lang="en-US" sz="2934"/>
              <a:t>Most notify parties of extension with reason</a:t>
            </a:r>
          </a:p>
        </p:txBody>
      </p:sp>
    </p:spTree>
    <p:extLst>
      <p:ext uri="{BB962C8B-B14F-4D97-AF65-F5344CB8AC3E}">
        <p14:creationId xmlns:p14="http://schemas.microsoft.com/office/powerpoint/2010/main" val="22284610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FORMAL GRIEVANCE PROCESS</a:t>
            </a:r>
          </a:p>
        </p:txBody>
      </p:sp>
      <p:sp>
        <p:nvSpPr>
          <p:cNvPr id="3" name="Content Placeholder 2"/>
          <p:cNvSpPr>
            <a:spLocks noGrp="1"/>
          </p:cNvSpPr>
          <p:nvPr>
            <p:ph idx="1"/>
          </p:nvPr>
        </p:nvSpPr>
        <p:spPr>
          <a:xfrm>
            <a:off x="838201" y="1429764"/>
            <a:ext cx="10657113" cy="4916609"/>
          </a:xfrm>
        </p:spPr>
        <p:txBody>
          <a:bodyPr>
            <a:normAutofit fontScale="92500" lnSpcReduction="20000"/>
          </a:bodyPr>
          <a:lstStyle/>
          <a:p>
            <a:r>
              <a:rPr lang="en-US" sz="3200"/>
              <a:t>EQUITABLE TREATMENT OF complainants and respondents</a:t>
            </a:r>
          </a:p>
          <a:p>
            <a:pPr lvl="1"/>
            <a:r>
              <a:rPr lang="en-US" sz="3200"/>
              <a:t>Presumption that respondent is not responsible</a:t>
            </a:r>
          </a:p>
          <a:p>
            <a:pPr lvl="1"/>
            <a:r>
              <a:rPr lang="en-US" sz="3200"/>
              <a:t>Determination of responsibility, remedies to complainant, and sanctions/other non-supportive measures can only be made at conclusion of compliant formal grievance process</a:t>
            </a:r>
          </a:p>
          <a:p>
            <a:pPr lvl="1"/>
            <a:r>
              <a:rPr lang="en-US" sz="3200"/>
              <a:t>School has burden of collecting evidence and </a:t>
            </a:r>
            <a:br>
              <a:rPr lang="en-US" sz="3200"/>
            </a:br>
            <a:r>
              <a:rPr lang="en-US" sz="3200"/>
              <a:t>establishing responsibility</a:t>
            </a:r>
          </a:p>
          <a:p>
            <a:pPr lvl="1"/>
            <a:r>
              <a:rPr lang="en-US" sz="3200">
                <a:latin typeface="Calibri (body)"/>
                <a:ea typeface="Calibri"/>
                <a:cs typeface="Times New Roman"/>
              </a:rPr>
              <a:t>Provide the complainant and respondent with the same opportunities to have others present during any institutional disciplinary proceeding, including the opportunity to be accompanied to any related meeting or proceeding by the advisor of their choice</a:t>
            </a:r>
          </a:p>
        </p:txBody>
      </p:sp>
    </p:spTree>
    <p:extLst>
      <p:ext uri="{BB962C8B-B14F-4D97-AF65-F5344CB8AC3E}">
        <p14:creationId xmlns:p14="http://schemas.microsoft.com/office/powerpoint/2010/main" val="145461761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FORMAL GRIEVANCE PROCESS</a:t>
            </a:r>
          </a:p>
        </p:txBody>
      </p:sp>
      <p:sp>
        <p:nvSpPr>
          <p:cNvPr id="3" name="Content Placeholder 2"/>
          <p:cNvSpPr>
            <a:spLocks noGrp="1"/>
          </p:cNvSpPr>
          <p:nvPr>
            <p:ph idx="1"/>
          </p:nvPr>
        </p:nvSpPr>
        <p:spPr>
          <a:xfrm>
            <a:off x="838201" y="1429764"/>
            <a:ext cx="10657113" cy="4916609"/>
          </a:xfrm>
        </p:spPr>
        <p:txBody>
          <a:bodyPr>
            <a:normAutofit lnSpcReduction="10000"/>
          </a:bodyPr>
          <a:lstStyle/>
          <a:p>
            <a:r>
              <a:rPr lang="en-US" sz="3200"/>
              <a:t>No CONFLICT OF INTEREST or BIAS</a:t>
            </a:r>
          </a:p>
          <a:p>
            <a:pPr lvl="1"/>
            <a:r>
              <a:rPr lang="en-US" sz="3200"/>
              <a:t>Conflict of interest exists when individual’s knowledge of the matter or personal or professional relationships with complainant, respondent, or witnesses would preclude individual from being able to investigate or adjudicate the case fairly and impartially</a:t>
            </a:r>
          </a:p>
          <a:p>
            <a:pPr lvl="1"/>
            <a:r>
              <a:rPr lang="en-US" sz="3200"/>
              <a:t>Bias is defined as an unfair prejudice in favor or against a complainant or respondent</a:t>
            </a:r>
          </a:p>
          <a:p>
            <a:pPr lvl="1"/>
            <a:r>
              <a:rPr lang="en-US" sz="3200"/>
              <a:t>Individuals who believe they have a conflict of interest must inform the Title IX Coordinator</a:t>
            </a:r>
          </a:p>
          <a:p>
            <a:pPr lvl="1"/>
            <a:endParaRPr lang="en-US" sz="3200"/>
          </a:p>
        </p:txBody>
      </p:sp>
    </p:spTree>
    <p:extLst>
      <p:ext uri="{BB962C8B-B14F-4D97-AF65-F5344CB8AC3E}">
        <p14:creationId xmlns:p14="http://schemas.microsoft.com/office/powerpoint/2010/main" val="171102244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Informal Resolution </a:t>
            </a:r>
          </a:p>
        </p:txBody>
      </p:sp>
      <p:sp>
        <p:nvSpPr>
          <p:cNvPr id="3" name="Content Placeholder 2"/>
          <p:cNvSpPr>
            <a:spLocks noGrp="1"/>
          </p:cNvSpPr>
          <p:nvPr>
            <p:ph idx="1"/>
          </p:nvPr>
        </p:nvSpPr>
        <p:spPr>
          <a:xfrm>
            <a:off x="838201" y="1429764"/>
            <a:ext cx="10657113" cy="4916609"/>
          </a:xfrm>
        </p:spPr>
        <p:txBody>
          <a:bodyPr>
            <a:normAutofit fontScale="77500" lnSpcReduction="20000"/>
          </a:bodyPr>
          <a:lstStyle/>
          <a:p>
            <a:r>
              <a:rPr lang="en-US"/>
              <a:t>INFORMAL RESOLUTION process is available</a:t>
            </a:r>
          </a:p>
          <a:p>
            <a:pPr lvl="1"/>
            <a:r>
              <a:rPr lang="en-US" sz="3200"/>
              <a:t>Informal resolution process, such as a mediation, does not involve a full investigation and adjudication</a:t>
            </a:r>
          </a:p>
          <a:p>
            <a:pPr lvl="1"/>
            <a:r>
              <a:rPr lang="en-US" sz="3200"/>
              <a:t>Only available if:</a:t>
            </a:r>
          </a:p>
          <a:p>
            <a:pPr lvl="2"/>
            <a:r>
              <a:rPr lang="en-US" sz="2934"/>
              <a:t>Formal complaint has been filed</a:t>
            </a:r>
          </a:p>
          <a:p>
            <a:pPr lvl="2"/>
            <a:r>
              <a:rPr lang="en-US" sz="2934"/>
              <a:t>School provides notice disclosing allegations and informal process requirements </a:t>
            </a:r>
          </a:p>
          <a:p>
            <a:pPr lvl="2"/>
            <a:r>
              <a:rPr lang="en-US" sz="2934"/>
              <a:t>Case does not involve employee on student sexual harassment</a:t>
            </a:r>
          </a:p>
          <a:p>
            <a:pPr lvl="2"/>
            <a:r>
              <a:rPr lang="en-US" sz="2934"/>
              <a:t>School obtains voluntary, written advance consent (parties cannot be forced to participate)</a:t>
            </a:r>
          </a:p>
          <a:p>
            <a:pPr lvl="1"/>
            <a:r>
              <a:rPr lang="en-US" sz="3200"/>
              <a:t>School can facilitate informal resolution process at any time prior to reaching a determination</a:t>
            </a:r>
          </a:p>
          <a:p>
            <a:pPr lvl="1"/>
            <a:r>
              <a:rPr lang="en-US" sz="3200"/>
              <a:t>Parties can withdraw from informal resolution process and resume formal grievance process at any time prior to reaching a resolution</a:t>
            </a:r>
          </a:p>
          <a:p>
            <a:pPr lvl="1"/>
            <a:endParaRPr lang="en-US" sz="3200"/>
          </a:p>
        </p:txBody>
      </p:sp>
    </p:spTree>
    <p:extLst>
      <p:ext uri="{BB962C8B-B14F-4D97-AF65-F5344CB8AC3E}">
        <p14:creationId xmlns:p14="http://schemas.microsoft.com/office/powerpoint/2010/main" val="338264607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TITLE IX GRIEVANCE PROCESS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r>
              <a:rPr lang="en-US"/>
              <a:t>Standard of review</a:t>
            </a:r>
          </a:p>
        </p:txBody>
      </p:sp>
    </p:spTree>
    <p:extLst>
      <p:ext uri="{BB962C8B-B14F-4D97-AF65-F5344CB8AC3E}">
        <p14:creationId xmlns:p14="http://schemas.microsoft.com/office/powerpoint/2010/main" val="148536739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 of review</a:t>
            </a:r>
          </a:p>
        </p:txBody>
      </p:sp>
      <p:sp>
        <p:nvSpPr>
          <p:cNvPr id="3" name="Content Placeholder 2"/>
          <p:cNvSpPr>
            <a:spLocks noGrp="1"/>
          </p:cNvSpPr>
          <p:nvPr>
            <p:ph idx="1"/>
          </p:nvPr>
        </p:nvSpPr>
        <p:spPr>
          <a:xfrm>
            <a:off x="838201" y="1429764"/>
            <a:ext cx="10657113" cy="4916609"/>
          </a:xfrm>
        </p:spPr>
        <p:txBody>
          <a:bodyPr>
            <a:normAutofit/>
          </a:bodyPr>
          <a:lstStyle/>
          <a:p>
            <a:r>
              <a:rPr lang="en-US" sz="3200"/>
              <a:t>OBJECTIVE evaluation of ALL RELEVANT EVIDENCE</a:t>
            </a:r>
          </a:p>
          <a:p>
            <a:pPr lvl="1"/>
            <a:r>
              <a:rPr lang="en-US" sz="3200"/>
              <a:t>Consider both inculpatory and exculpatory evidence</a:t>
            </a:r>
          </a:p>
          <a:p>
            <a:pPr lvl="1"/>
            <a:r>
              <a:rPr lang="en-US" sz="3200"/>
              <a:t>Credibility may not be based on status as complainant, respondent, or witness</a:t>
            </a:r>
          </a:p>
        </p:txBody>
      </p:sp>
    </p:spTree>
    <p:extLst>
      <p:ext uri="{BB962C8B-B14F-4D97-AF65-F5344CB8AC3E}">
        <p14:creationId xmlns:p14="http://schemas.microsoft.com/office/powerpoint/2010/main" val="26761035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ADJUDICATORS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397144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 of review</a:t>
            </a:r>
            <a:endParaRPr lang="en-US" sz="2133"/>
          </a:p>
        </p:txBody>
      </p:sp>
      <p:sp>
        <p:nvSpPr>
          <p:cNvPr id="3" name="Content Placeholder 2"/>
          <p:cNvSpPr>
            <a:spLocks noGrp="1"/>
          </p:cNvSpPr>
          <p:nvPr>
            <p:ph idx="1"/>
          </p:nvPr>
        </p:nvSpPr>
        <p:spPr>
          <a:xfrm>
            <a:off x="838202" y="1429765"/>
            <a:ext cx="10537372" cy="4916609"/>
          </a:xfrm>
        </p:spPr>
        <p:txBody>
          <a:bodyPr>
            <a:normAutofit/>
          </a:bodyPr>
          <a:lstStyle/>
          <a:p>
            <a:pPr indent="-228589"/>
            <a:r>
              <a:rPr lang="en-US"/>
              <a:t>Institution must establish the standard of review to be used in grievance process</a:t>
            </a:r>
          </a:p>
          <a:p>
            <a:pPr lvl="1"/>
            <a:r>
              <a:rPr lang="en-US"/>
              <a:t>Preponderance of the evidence </a:t>
            </a:r>
            <a:r>
              <a:rPr lang="en-US" b="1">
                <a:solidFill>
                  <a:srgbClr val="FE5000"/>
                </a:solidFill>
              </a:rPr>
              <a:t>or</a:t>
            </a:r>
            <a:r>
              <a:rPr lang="en-US"/>
              <a:t> clear and convincing evidence</a:t>
            </a:r>
          </a:p>
          <a:p>
            <a:pPr lvl="1"/>
            <a:r>
              <a:rPr lang="en-US"/>
              <a:t>Same standard must apply to all formal complaints of sexual harassment</a:t>
            </a:r>
          </a:p>
          <a:p>
            <a:pPr lvl="1"/>
            <a:r>
              <a:rPr lang="en-US"/>
              <a:t>Standards applied to employees (including faculty), must be applied to students</a:t>
            </a:r>
          </a:p>
          <a:p>
            <a:pPr lvl="1"/>
            <a:r>
              <a:rPr lang="en-US"/>
              <a:t>Standard applied by decision-makers (Title IX Coordinator and Investigators cannot be decision-makers)</a:t>
            </a:r>
          </a:p>
          <a:p>
            <a:pPr lvl="1"/>
            <a:endParaRPr lang="en-US"/>
          </a:p>
        </p:txBody>
      </p:sp>
    </p:spTree>
    <p:extLst>
      <p:ext uri="{BB962C8B-B14F-4D97-AF65-F5344CB8AC3E}">
        <p14:creationId xmlns:p14="http://schemas.microsoft.com/office/powerpoint/2010/main" val="12448604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 OF REVIEW</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r>
              <a:rPr lang="en-US">
                <a:solidFill>
                  <a:schemeClr val="tx1">
                    <a:lumMod val="50000"/>
                  </a:schemeClr>
                </a:solidFill>
              </a:rPr>
              <a:t>Elms Standard = Preponderance of the Evidence</a:t>
            </a:r>
          </a:p>
          <a:p>
            <a:r>
              <a:rPr lang="en-US"/>
              <a:t>Preponderance of the Evidence</a:t>
            </a:r>
          </a:p>
          <a:p>
            <a:pPr lvl="2"/>
            <a:r>
              <a:rPr lang="en-US"/>
              <a:t>More likely than not (50% plus a feather)</a:t>
            </a:r>
          </a:p>
          <a:p>
            <a:r>
              <a:rPr lang="en-US"/>
              <a:t>CLEAR AND CONVINCING EVIDENCE</a:t>
            </a:r>
          </a:p>
          <a:p>
            <a:pPr lvl="2"/>
            <a:r>
              <a:rPr lang="en-US"/>
              <a:t>Highly probable (about 75%)</a:t>
            </a:r>
          </a:p>
          <a:p>
            <a:pPr lvl="2"/>
            <a:r>
              <a:rPr lang="en-US"/>
              <a:t>Lower standard than “beyond a reasonable doubt” (applied in criminal cases – about 95%)</a:t>
            </a:r>
          </a:p>
        </p:txBody>
      </p:sp>
    </p:spTree>
    <p:extLst>
      <p:ext uri="{BB962C8B-B14F-4D97-AF65-F5344CB8AC3E}">
        <p14:creationId xmlns:p14="http://schemas.microsoft.com/office/powerpoint/2010/main" val="173130045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 OF REVIEW</a:t>
            </a:r>
            <a:endParaRPr lang="en-US" sz="2133"/>
          </a:p>
        </p:txBody>
      </p:sp>
      <p:sp>
        <p:nvSpPr>
          <p:cNvPr id="3" name="Content Placeholder 2"/>
          <p:cNvSpPr>
            <a:spLocks noGrp="1"/>
          </p:cNvSpPr>
          <p:nvPr>
            <p:ph idx="1"/>
          </p:nvPr>
        </p:nvSpPr>
        <p:spPr>
          <a:xfrm>
            <a:off x="838201" y="1151854"/>
            <a:ext cx="10580913" cy="5438989"/>
          </a:xfrm>
        </p:spPr>
        <p:txBody>
          <a:bodyPr>
            <a:normAutofit/>
          </a:bodyPr>
          <a:lstStyle/>
          <a:p>
            <a:r>
              <a:rPr lang="en-US"/>
              <a:t>Based on an impartial review and evaluation of all relevant evidence developed</a:t>
            </a:r>
          </a:p>
          <a:p>
            <a:pPr lvl="1"/>
            <a:r>
              <a:rPr lang="en-US"/>
              <a:t>Establish the elements of each claim</a:t>
            </a:r>
          </a:p>
          <a:p>
            <a:pPr lvl="1"/>
            <a:r>
              <a:rPr lang="en-US"/>
              <a:t>Consider strength of corroborating evidence (incriminating and exculpatory)</a:t>
            </a:r>
          </a:p>
          <a:p>
            <a:pPr lvl="1"/>
            <a:r>
              <a:rPr lang="en-US"/>
              <a:t>Evaluate credibility of witnesses and parties</a:t>
            </a:r>
          </a:p>
          <a:p>
            <a:pPr lvl="2"/>
            <a:r>
              <a:rPr lang="en-US"/>
              <a:t>Credibility may not be based on status as complainant, respondent or witness</a:t>
            </a:r>
          </a:p>
          <a:p>
            <a:pPr lvl="1"/>
            <a:r>
              <a:rPr lang="en-US"/>
              <a:t>Draw reasonable inferences</a:t>
            </a:r>
          </a:p>
        </p:txBody>
      </p:sp>
    </p:spTree>
    <p:extLst>
      <p:ext uri="{BB962C8B-B14F-4D97-AF65-F5344CB8AC3E}">
        <p14:creationId xmlns:p14="http://schemas.microsoft.com/office/powerpoint/2010/main" val="43935057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 OF REVIEW</a:t>
            </a:r>
            <a:endParaRPr lang="en-US" sz="2133"/>
          </a:p>
        </p:txBody>
      </p:sp>
      <p:sp>
        <p:nvSpPr>
          <p:cNvPr id="3" name="Content Placeholder 2"/>
          <p:cNvSpPr>
            <a:spLocks noGrp="1"/>
          </p:cNvSpPr>
          <p:nvPr>
            <p:ph idx="1"/>
          </p:nvPr>
        </p:nvSpPr>
        <p:spPr>
          <a:xfrm>
            <a:off x="838201" y="1151854"/>
            <a:ext cx="10580913" cy="5438989"/>
          </a:xfrm>
        </p:spPr>
        <p:txBody>
          <a:bodyPr>
            <a:normAutofit/>
          </a:bodyPr>
          <a:lstStyle/>
          <a:p>
            <a:r>
              <a:rPr lang="en-US"/>
              <a:t>Reasonable Inference</a:t>
            </a:r>
          </a:p>
          <a:p>
            <a:pPr lvl="1"/>
            <a:r>
              <a:rPr lang="en-US">
                <a:latin typeface="Calibri (body)"/>
                <a:ea typeface="Calibri"/>
                <a:cs typeface="Times New Roman"/>
              </a:rPr>
              <a:t>“[C]onclusions which are regarded as logical by reasonable people in the light of their experience in life." </a:t>
            </a:r>
            <a:r>
              <a:rPr lang="en-US" u="sng" err="1">
                <a:latin typeface="Calibri (body)"/>
                <a:ea typeface="Calibri"/>
                <a:cs typeface="Times New Roman"/>
              </a:rPr>
              <a:t>Lannon v. Hogan</a:t>
            </a:r>
            <a:r>
              <a:rPr lang="en-US">
                <a:latin typeface="Calibri (body)"/>
                <a:ea typeface="Calibri"/>
                <a:cs typeface="Times New Roman"/>
              </a:rPr>
              <a:t>, 719 F.2d 518, 521 (1st Cir. Mass. 1983)</a:t>
            </a:r>
          </a:p>
        </p:txBody>
      </p:sp>
    </p:spTree>
    <p:extLst>
      <p:ext uri="{BB962C8B-B14F-4D97-AF65-F5344CB8AC3E}">
        <p14:creationId xmlns:p14="http://schemas.microsoft.com/office/powerpoint/2010/main" val="32040031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COMPLAINT complexities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5276585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solidFill>
                  <a:srgbClr val="FE5000"/>
                </a:solidFill>
              </a:rPr>
              <a:t>Response to Allegations</a:t>
            </a:r>
            <a:br>
              <a:rPr lang="en-US">
                <a:solidFill>
                  <a:srgbClr val="FE5000"/>
                </a:solidFill>
              </a:rPr>
            </a:br>
            <a:r>
              <a:rPr lang="en-US">
                <a:solidFill>
                  <a:srgbClr val="FE5000"/>
                </a:solidFill>
              </a:rPr>
              <a:t>of Sexual Harassment</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pPr lvl="1"/>
            <a:r>
              <a:rPr lang="en-US" sz="3200"/>
              <a:t>Emergency Removal of Respondent</a:t>
            </a:r>
            <a:endParaRPr lang="en-US" sz="2400"/>
          </a:p>
          <a:p>
            <a:pPr lvl="2"/>
            <a:r>
              <a:rPr lang="en-US" sz="2933"/>
              <a:t>Respondent may be removed from educational program or </a:t>
            </a:r>
            <a:br>
              <a:rPr lang="en-US" sz="2933"/>
            </a:br>
            <a:r>
              <a:rPr lang="en-US" sz="2933"/>
              <a:t>activity when:</a:t>
            </a:r>
            <a:endParaRPr lang="en-US" sz="2133"/>
          </a:p>
          <a:p>
            <a:pPr lvl="3"/>
            <a:r>
              <a:rPr lang="en-US" sz="2667"/>
              <a:t>Determination that respondent poses an immediate threat to </a:t>
            </a:r>
            <a:br>
              <a:rPr lang="en-US" sz="2667"/>
            </a:br>
            <a:r>
              <a:rPr lang="en-US" sz="2667"/>
              <a:t>physical health or safety of anyone</a:t>
            </a:r>
          </a:p>
          <a:p>
            <a:pPr lvl="3"/>
            <a:r>
              <a:rPr lang="en-US" sz="2667"/>
              <a:t>Determination must be made based on an individualized safety </a:t>
            </a:r>
            <a:br>
              <a:rPr lang="en-US" sz="2667"/>
            </a:br>
            <a:r>
              <a:rPr lang="en-US" sz="2667"/>
              <a:t>and risk assessment</a:t>
            </a:r>
          </a:p>
          <a:p>
            <a:pPr lvl="3"/>
            <a:r>
              <a:rPr lang="en-US" sz="2667"/>
              <a:t>Threat arises from allegations of sexual harassment</a:t>
            </a:r>
          </a:p>
          <a:p>
            <a:pPr lvl="3"/>
            <a:r>
              <a:rPr lang="en-US" sz="2667"/>
              <a:t>Respondent is given an opportunity to challenge removal immediately</a:t>
            </a:r>
          </a:p>
        </p:txBody>
      </p:sp>
    </p:spTree>
    <p:extLst>
      <p:ext uri="{BB962C8B-B14F-4D97-AF65-F5344CB8AC3E}">
        <p14:creationId xmlns:p14="http://schemas.microsoft.com/office/powerpoint/2010/main" val="267067278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CONFIDENTIALITY</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lvl="1"/>
            <a:r>
              <a:rPr lang="en-US"/>
              <a:t>Supportive measures must be confidential except as necessary to provide them</a:t>
            </a:r>
          </a:p>
          <a:p>
            <a:pPr lvl="2"/>
            <a:r>
              <a:rPr lang="en-US"/>
              <a:t>Report can state supportive measures provided</a:t>
            </a:r>
          </a:p>
          <a:p>
            <a:pPr lvl="2"/>
            <a:r>
              <a:rPr lang="en-US"/>
              <a:t>School must keep confidential the identity of complainants, respondents, and witnesses, except as may be permitted by FERPA, as required by law, or as necessary to carry out a Title IX proceeding</a:t>
            </a:r>
          </a:p>
        </p:txBody>
      </p:sp>
    </p:spTree>
    <p:extLst>
      <p:ext uri="{BB962C8B-B14F-4D97-AF65-F5344CB8AC3E}">
        <p14:creationId xmlns:p14="http://schemas.microsoft.com/office/powerpoint/2010/main" val="10583847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fontScale="92500" lnSpcReduction="10000"/>
          </a:bodyPr>
          <a:lstStyle/>
          <a:p>
            <a:pPr lvl="1"/>
            <a:r>
              <a:rPr lang="en-US"/>
              <a:t>If a student requests his/her name not be revealed to the alleged respondent or that the school not investigate or seek action against the alleged respondent, the school should:</a:t>
            </a:r>
          </a:p>
          <a:p>
            <a:pPr lvl="2"/>
            <a:r>
              <a:rPr lang="en-US"/>
              <a:t>Only initiate a grievance process against complaint’s wishes if doing so is not clearly unreasonable in light of the known circumstances.</a:t>
            </a:r>
          </a:p>
          <a:p>
            <a:pPr lvl="2"/>
            <a:r>
              <a:rPr lang="en-US"/>
              <a:t>In that case, Title IX Coordinator will sign and file a formal complaint.</a:t>
            </a:r>
          </a:p>
          <a:p>
            <a:pPr lvl="2"/>
            <a:r>
              <a:rPr lang="en-US"/>
              <a:t>Decision not to investigate will be evaluated under the deliberate indifference standard (whether decision was clearly unreasonable in light of the known circumstances).</a:t>
            </a:r>
          </a:p>
          <a:p>
            <a:pPr lvl="2"/>
            <a:r>
              <a:rPr lang="en-US"/>
              <a:t>School must document its reasons why it believes its response to a sexual harassment incident was not deliberately indifferent (106.44(a); 105.45(b)(10)(ii)).</a:t>
            </a:r>
          </a:p>
          <a:p>
            <a:pPr lvl="2"/>
            <a:r>
              <a:rPr lang="en-US"/>
              <a:t>Always provide supportive measures.</a:t>
            </a:r>
          </a:p>
        </p:txBody>
      </p:sp>
    </p:spTree>
    <p:extLst>
      <p:ext uri="{BB962C8B-B14F-4D97-AF65-F5344CB8AC3E}">
        <p14:creationId xmlns:p14="http://schemas.microsoft.com/office/powerpoint/2010/main" val="1125764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lvl="1"/>
            <a:r>
              <a:rPr lang="en-US"/>
              <a:t>Example factors that may be appropriate to consider in weighing a student’s request (referenced in the preamble):</a:t>
            </a:r>
          </a:p>
          <a:p>
            <a:pPr lvl="2"/>
            <a:r>
              <a:rPr lang="en-US"/>
              <a:t>Complainant’s wishes regarding how the school should respond to the allegations</a:t>
            </a:r>
          </a:p>
          <a:p>
            <a:pPr lvl="2"/>
            <a:r>
              <a:rPr lang="en-US"/>
              <a:t>Pattern of alleged sexual misconduct by a particular respondent</a:t>
            </a:r>
          </a:p>
          <a:p>
            <a:pPr lvl="2"/>
            <a:r>
              <a:rPr lang="en-US"/>
              <a:t>The respective level of authority of the parties</a:t>
            </a:r>
          </a:p>
        </p:txBody>
      </p:sp>
    </p:spTree>
    <p:extLst>
      <p:ext uri="{BB962C8B-B14F-4D97-AF65-F5344CB8AC3E}">
        <p14:creationId xmlns:p14="http://schemas.microsoft.com/office/powerpoint/2010/main" val="193535054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fontScale="85000" lnSpcReduction="20000"/>
          </a:bodyPr>
          <a:lstStyle/>
          <a:p>
            <a:pPr lvl="1"/>
            <a:r>
              <a:rPr lang="en-US"/>
              <a:t>Examples of other factors that may be appropriate to consider in weighing a student’s request (not referenced in the preamble):</a:t>
            </a:r>
          </a:p>
          <a:p>
            <a:pPr lvl="2"/>
            <a:r>
              <a:rPr lang="en-US"/>
              <a:t>Respondent history of arrests or records from a prior school indicating a history of violence</a:t>
            </a:r>
          </a:p>
          <a:p>
            <a:pPr lvl="2"/>
            <a:r>
              <a:rPr lang="en-US"/>
              <a:t>Respondent threatened further sexual misconduct or other violence against the student or others</a:t>
            </a:r>
          </a:p>
          <a:p>
            <a:pPr lvl="2"/>
            <a:r>
              <a:rPr lang="en-US"/>
              <a:t>The sexual misconduct was committed by multiple perpetrators</a:t>
            </a:r>
          </a:p>
          <a:p>
            <a:pPr lvl="2"/>
            <a:r>
              <a:rPr lang="en-US"/>
              <a:t>Report reveals a pattern of perpetration (e.g., via illicit use of drugs or alcohol) at a given location or by a particular group </a:t>
            </a:r>
          </a:p>
          <a:p>
            <a:pPr lvl="2"/>
            <a:r>
              <a:rPr lang="en-US"/>
              <a:t>Allegation is that sexual misconduct was perpetrated with a weapon</a:t>
            </a:r>
          </a:p>
          <a:p>
            <a:pPr lvl="2"/>
            <a:r>
              <a:rPr lang="en-US"/>
              <a:t>Other means exist to obtain relevant evidence (e.g., security cameras or personnel, physical evidence)</a:t>
            </a:r>
          </a:p>
          <a:p>
            <a:pPr lvl="2"/>
            <a:r>
              <a:rPr lang="en-US"/>
              <a:t>The respective ages of the parties</a:t>
            </a:r>
          </a:p>
          <a:p>
            <a:pPr lvl="2"/>
            <a:r>
              <a:rPr lang="en-US"/>
              <a:t>Impact on the school’s ability to provide a safe and nondiscriminatory environment for all students </a:t>
            </a:r>
          </a:p>
        </p:txBody>
      </p:sp>
    </p:spTree>
    <p:extLst>
      <p:ext uri="{BB962C8B-B14F-4D97-AF65-F5344CB8AC3E}">
        <p14:creationId xmlns:p14="http://schemas.microsoft.com/office/powerpoint/2010/main" val="31994377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REQUIREMENTS FOR Adjudicators &amp; advisors</a:t>
            </a:r>
          </a:p>
        </p:txBody>
      </p:sp>
      <p:sp>
        <p:nvSpPr>
          <p:cNvPr id="3" name="Content Placeholder 2"/>
          <p:cNvSpPr>
            <a:spLocks noGrp="1"/>
          </p:cNvSpPr>
          <p:nvPr>
            <p:ph idx="1"/>
          </p:nvPr>
        </p:nvSpPr>
        <p:spPr>
          <a:xfrm>
            <a:off x="838201" y="1429764"/>
            <a:ext cx="10624456" cy="4916609"/>
          </a:xfrm>
        </p:spPr>
        <p:txBody>
          <a:bodyPr>
            <a:normAutofit fontScale="92500" lnSpcReduction="20000"/>
          </a:bodyPr>
          <a:lstStyle/>
          <a:p>
            <a:pPr lvl="1"/>
            <a:r>
              <a:rPr lang="en-US"/>
              <a:t>Due Process at Private Schools.</a:t>
            </a:r>
          </a:p>
          <a:p>
            <a:pPr lvl="2"/>
            <a:r>
              <a:rPr lang="en-US"/>
              <a:t>By Contract/Policy, not Constitution</a:t>
            </a:r>
          </a:p>
          <a:p>
            <a:pPr lvl="1"/>
            <a:r>
              <a:rPr lang="en-US"/>
              <a:t>Title IX and VAWA disciplinary proceedings must be fair and equitable to both the victim and the accused.</a:t>
            </a:r>
          </a:p>
          <a:p>
            <a:pPr lvl="1"/>
            <a:r>
              <a:rPr lang="en-US"/>
              <a:t>Equal treatment of the Alleged Victim and the Alleged Perpetrator is required.</a:t>
            </a:r>
          </a:p>
          <a:p>
            <a:pPr lvl="1"/>
            <a:r>
              <a:rPr lang="en-US"/>
              <a:t>Common Sense Fairness.</a:t>
            </a:r>
          </a:p>
          <a:p>
            <a:pPr lvl="1"/>
            <a:r>
              <a:rPr lang="en-US"/>
              <a:t>What is allowed for one must be allowed for the other.</a:t>
            </a:r>
          </a:p>
          <a:p>
            <a:pPr lvl="1"/>
            <a:r>
              <a:rPr lang="en-US"/>
              <a:t>A Hearing that is Fair and Impartial to Both.</a:t>
            </a:r>
          </a:p>
          <a:p>
            <a:pPr lvl="1"/>
            <a:endParaRPr lang="en-US"/>
          </a:p>
          <a:p>
            <a:pPr marL="210307" lvl="1" indent="0">
              <a:buNone/>
            </a:pPr>
            <a:r>
              <a:rPr lang="en-US"/>
              <a:t>(Campus SaVE Act)</a:t>
            </a:r>
          </a:p>
        </p:txBody>
      </p:sp>
    </p:spTree>
    <p:extLst>
      <p:ext uri="{BB962C8B-B14F-4D97-AF65-F5344CB8AC3E}">
        <p14:creationId xmlns:p14="http://schemas.microsoft.com/office/powerpoint/2010/main" val="39071617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lvl="1"/>
            <a:r>
              <a:rPr lang="en-US"/>
              <a:t>At the end of the day it is the Title IX Coordinator who is responsible for making the decision</a:t>
            </a:r>
          </a:p>
          <a:p>
            <a:pPr lvl="1"/>
            <a:r>
              <a:rPr lang="en-US"/>
              <a:t>Even if the school cannot take disciplinary action against the respondent, the school must discuss supportive measures with complainant</a:t>
            </a:r>
          </a:p>
          <a:p>
            <a:pPr lvl="1"/>
            <a:r>
              <a:rPr lang="en-US"/>
              <a:t>School must notify complainant if it cannot honor request for confidentiality</a:t>
            </a:r>
          </a:p>
        </p:txBody>
      </p:sp>
    </p:spTree>
    <p:extLst>
      <p:ext uri="{BB962C8B-B14F-4D97-AF65-F5344CB8AC3E}">
        <p14:creationId xmlns:p14="http://schemas.microsoft.com/office/powerpoint/2010/main" val="427439279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lvl="1"/>
            <a:r>
              <a:rPr lang="en-US"/>
              <a:t>Request for confidentiality imposes a new investigation requirement</a:t>
            </a:r>
          </a:p>
          <a:p>
            <a:pPr lvl="1"/>
            <a:r>
              <a:rPr lang="en-US"/>
              <a:t>Can the University go forward without the complainant?</a:t>
            </a:r>
          </a:p>
          <a:p>
            <a:pPr lvl="1"/>
            <a:r>
              <a:rPr lang="en-US"/>
              <a:t>Must consider the respondent’s rights to receive information about the allegations if the information is maintained by the school as an “education record” under FERPA </a:t>
            </a:r>
          </a:p>
          <a:p>
            <a:pPr lvl="1"/>
            <a:r>
              <a:rPr lang="en-US"/>
              <a:t>How would the scope/effectiveness of the investigation be impacted? </a:t>
            </a:r>
          </a:p>
          <a:p>
            <a:pPr lvl="1"/>
            <a:r>
              <a:rPr lang="en-US"/>
              <a:t>How could confidentiality be protected?</a:t>
            </a:r>
          </a:p>
        </p:txBody>
      </p:sp>
    </p:spTree>
    <p:extLst>
      <p:ext uri="{BB962C8B-B14F-4D97-AF65-F5344CB8AC3E}">
        <p14:creationId xmlns:p14="http://schemas.microsoft.com/office/powerpoint/2010/main" val="37688322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Complainant – no formal complaint</a:t>
            </a:r>
            <a:endParaRPr lang="en-US" sz="2133"/>
          </a:p>
        </p:txBody>
      </p:sp>
      <p:sp>
        <p:nvSpPr>
          <p:cNvPr id="3" name="Content Placeholder 2"/>
          <p:cNvSpPr>
            <a:spLocks noGrp="1"/>
          </p:cNvSpPr>
          <p:nvPr>
            <p:ph idx="1"/>
          </p:nvPr>
        </p:nvSpPr>
        <p:spPr>
          <a:xfrm>
            <a:off x="838202" y="1151855"/>
            <a:ext cx="10580913" cy="5438989"/>
          </a:xfrm>
        </p:spPr>
        <p:txBody>
          <a:bodyPr>
            <a:normAutofit fontScale="92500" lnSpcReduction="10000"/>
          </a:bodyPr>
          <a:lstStyle/>
          <a:p>
            <a:pPr lvl="1"/>
            <a:r>
              <a:rPr lang="en-US"/>
              <a:t>The Title IX Coordinator assigns you to investigate a report concerning a student who just returned from a University sponsored trip to London.  The report was made by a faculty advisor who was on the trip. </a:t>
            </a:r>
          </a:p>
          <a:p>
            <a:pPr lvl="1"/>
            <a:r>
              <a:rPr lang="en-US"/>
              <a:t>The advisor reported that one night during the trip, the female student returned to the hotel after a night out and told the advisor she had been sexually assaulted by another student.  The student was upset and crying, and appeared to have abrasions and a bruise developing on the side of her face. </a:t>
            </a:r>
          </a:p>
          <a:p>
            <a:pPr lvl="1"/>
            <a:r>
              <a:rPr lang="en-US"/>
              <a:t>The student told the faculty advisor what happened, including the name of the alleged perpetrator.  After relating the story, the student stated that she did not want the University to pursue the matter and that she did not want to make a complaint or for anyone to know what had happened to her.</a:t>
            </a:r>
          </a:p>
        </p:txBody>
      </p:sp>
    </p:spTree>
    <p:extLst>
      <p:ext uri="{BB962C8B-B14F-4D97-AF65-F5344CB8AC3E}">
        <p14:creationId xmlns:p14="http://schemas.microsoft.com/office/powerpoint/2010/main" val="1406173868"/>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INVESTIGATORS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35579871"/>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Duties &amp; Responsibilities of a Title IX Investigator</a:t>
            </a:r>
          </a:p>
        </p:txBody>
      </p:sp>
      <p:sp>
        <p:nvSpPr>
          <p:cNvPr id="3" name="Content Placeholder 2"/>
          <p:cNvSpPr>
            <a:spLocks noGrp="1"/>
          </p:cNvSpPr>
          <p:nvPr>
            <p:ph idx="1"/>
          </p:nvPr>
        </p:nvSpPr>
        <p:spPr>
          <a:xfrm>
            <a:off x="838201" y="1429764"/>
            <a:ext cx="10624456" cy="4916609"/>
          </a:xfrm>
        </p:spPr>
        <p:txBody>
          <a:bodyPr>
            <a:normAutofit fontScale="77500" lnSpcReduction="20000"/>
          </a:bodyPr>
          <a:lstStyle/>
          <a:p>
            <a:pPr lvl="0"/>
            <a:r>
              <a:rPr lang="en-US"/>
              <a:t>Title IX Coordinator</a:t>
            </a:r>
          </a:p>
          <a:p>
            <a:pPr lvl="1"/>
            <a:r>
              <a:rPr lang="en-US"/>
              <a:t>The Title IX Coordinator is the designated university official with primary responsibility for coordinating the university’s compliance with Title IX. This includes providing leadership for Title IX activities; providing consultation, education and training; and helping to ensure the University responds appropriately, effectively, and equitably to Title IX issues.</a:t>
            </a:r>
          </a:p>
          <a:p>
            <a:pPr lvl="0">
              <a:buClr>
                <a:srgbClr val="78D4E1"/>
              </a:buClr>
            </a:pPr>
            <a:r>
              <a:rPr lang="en-US">
                <a:solidFill>
                  <a:srgbClr val="78D4E1">
                    <a:lumMod val="75000"/>
                  </a:srgbClr>
                </a:solidFill>
              </a:rPr>
              <a:t>Title IX INVESTIGATOR</a:t>
            </a:r>
            <a:endParaRPr lang="en-US"/>
          </a:p>
          <a:p>
            <a:pPr lvl="1"/>
            <a:r>
              <a:rPr lang="en-US"/>
              <a:t>Assists the Title IX Coordinator in carrying out the University's efforts to prevent and effectively respond to issues of sexual misconduct and discrimination.</a:t>
            </a:r>
          </a:p>
          <a:p>
            <a:pPr lvl="1"/>
            <a:r>
              <a:rPr lang="en-US"/>
              <a:t>Conducts prompt and thorough student-based investigations as assigned by the Title IX Coordinator including: identifying and interviewing parties and witnesses, ensuring victim access to a variety of on and off-campus resources and interim measures where appropriate, gathering and securing relevant documentation which may include confidential information used in determining responsibility. </a:t>
            </a:r>
          </a:p>
        </p:txBody>
      </p:sp>
    </p:spTree>
    <p:extLst>
      <p:ext uri="{BB962C8B-B14F-4D97-AF65-F5344CB8AC3E}">
        <p14:creationId xmlns:p14="http://schemas.microsoft.com/office/powerpoint/2010/main" val="360636966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EVIDENCE GATHERING</a:t>
            </a:r>
            <a:endParaRPr lang="en-US" sz="2133"/>
          </a:p>
        </p:txBody>
      </p:sp>
      <p:sp>
        <p:nvSpPr>
          <p:cNvPr id="3" name="Content Placeholder 2"/>
          <p:cNvSpPr>
            <a:spLocks noGrp="1"/>
          </p:cNvSpPr>
          <p:nvPr>
            <p:ph idx="1"/>
          </p:nvPr>
        </p:nvSpPr>
        <p:spPr>
          <a:xfrm>
            <a:off x="838200" y="1429764"/>
            <a:ext cx="11114315" cy="4916609"/>
          </a:xfrm>
        </p:spPr>
        <p:txBody>
          <a:bodyPr>
            <a:normAutofit fontScale="92500" lnSpcReduction="20000"/>
          </a:bodyPr>
          <a:lstStyle/>
          <a:p>
            <a:pPr lvl="1"/>
            <a:r>
              <a:rPr lang="en-US" sz="3200"/>
              <a:t>Police Reports</a:t>
            </a:r>
          </a:p>
          <a:p>
            <a:pPr lvl="2"/>
            <a:r>
              <a:rPr lang="en-US" sz="2933"/>
              <a:t>Investigators should be given access to school law enforcement reports, notes and findings as necessary, so long as it does not compromise the criminal investigation</a:t>
            </a:r>
          </a:p>
          <a:p>
            <a:pPr lvl="2"/>
            <a:r>
              <a:rPr lang="en-US" sz="2933"/>
              <a:t>Investigators must be aware that standards for criminal investigations are different, police investigations or reports are not determinative of whether sexual misconduct violates  University policy </a:t>
            </a:r>
          </a:p>
          <a:p>
            <a:pPr lvl="2"/>
            <a:r>
              <a:rPr lang="en-US" sz="2933"/>
              <a:t>Use of policy reports may reduce or eliminate the need for separate interviews of parties and witnesses </a:t>
            </a:r>
          </a:p>
          <a:p>
            <a:pPr lvl="1"/>
            <a:r>
              <a:rPr lang="en-US" sz="3200"/>
              <a:t>Application of M.G.L. Chapter 41 Sec. 91D</a:t>
            </a:r>
          </a:p>
          <a:p>
            <a:pPr lvl="2"/>
            <a:r>
              <a:rPr lang="en-US" sz="2933"/>
              <a:t>Confidentiality of police reports concerning rape, sexual assault and domestic violence</a:t>
            </a:r>
          </a:p>
        </p:txBody>
      </p:sp>
    </p:spTree>
    <p:extLst>
      <p:ext uri="{BB962C8B-B14F-4D97-AF65-F5344CB8AC3E}">
        <p14:creationId xmlns:p14="http://schemas.microsoft.com/office/powerpoint/2010/main" val="190420814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EVIDENCE GATHERING</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Medical Reports</a:t>
            </a:r>
          </a:p>
          <a:p>
            <a:pPr lvl="2"/>
            <a:r>
              <a:rPr lang="en-US" sz="2933"/>
              <a:t>Medical reports may provide significant relevant evidence concerning allegations of sexual misconduct. Investigators must be cautious and ensure that such reports are appropriately obtained, validated and maintained</a:t>
            </a:r>
          </a:p>
          <a:p>
            <a:pPr lvl="2"/>
            <a:r>
              <a:rPr lang="en-US" sz="2933"/>
              <a:t>May require the assistance of appropriate medical professionals to assist them in understanding and evaluating the relevance (but may still be “directly related”)</a:t>
            </a:r>
          </a:p>
        </p:txBody>
      </p:sp>
    </p:spTree>
    <p:extLst>
      <p:ext uri="{BB962C8B-B14F-4D97-AF65-F5344CB8AC3E}">
        <p14:creationId xmlns:p14="http://schemas.microsoft.com/office/powerpoint/2010/main" val="195197361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INVESTIGATION REPORT</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The Report should be clear, concise, correct and supported.</a:t>
            </a:r>
          </a:p>
          <a:p>
            <a:pPr lvl="1"/>
            <a:r>
              <a:rPr lang="en-US" sz="3200"/>
              <a:t> At a minimum, report should contain:</a:t>
            </a:r>
          </a:p>
          <a:p>
            <a:pPr lvl="2"/>
            <a:r>
              <a:rPr lang="en-US" sz="2933"/>
              <a:t>The name and sex of the complainant and, if different, the name and sex of the person reporting the allegation;</a:t>
            </a:r>
          </a:p>
          <a:p>
            <a:pPr lvl="2"/>
            <a:r>
              <a:rPr lang="en-US" sz="2933"/>
              <a:t>A statement of the allegation, a description of the incident(s), and the date(s) and time(s) (if known) of the alleged incident(s);</a:t>
            </a:r>
          </a:p>
          <a:p>
            <a:pPr lvl="2"/>
            <a:r>
              <a:rPr lang="en-US" sz="2933"/>
              <a:t>The date that the complaint or other report was made;</a:t>
            </a:r>
          </a:p>
        </p:txBody>
      </p:sp>
    </p:spTree>
    <p:extLst>
      <p:ext uri="{BB962C8B-B14F-4D97-AF65-F5344CB8AC3E}">
        <p14:creationId xmlns:p14="http://schemas.microsoft.com/office/powerpoint/2010/main" val="417605193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INVESTIGATION REPORT</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Identification of applicable policies and charged violations  </a:t>
            </a:r>
          </a:p>
          <a:p>
            <a:pPr lvl="1"/>
            <a:r>
              <a:rPr lang="en-US" sz="3200"/>
              <a:t>The date the respondent was interviewed;</a:t>
            </a:r>
          </a:p>
          <a:p>
            <a:pPr lvl="1"/>
            <a:r>
              <a:rPr lang="en-US" sz="3200"/>
              <a:t>The names and sex of all persons alleged to have committed the alleged harassment;</a:t>
            </a:r>
          </a:p>
          <a:p>
            <a:pPr lvl="1"/>
            <a:r>
              <a:rPr lang="en-US" sz="3200"/>
              <a:t>The names and sex of all known witnesses to the alleged incident(s);</a:t>
            </a:r>
          </a:p>
          <a:p>
            <a:pPr lvl="1"/>
            <a:r>
              <a:rPr lang="en-US" sz="3200"/>
              <a:t>The dates that any relevant documentary evidence (including cell phone and other records as appropriate) was obtained;</a:t>
            </a:r>
          </a:p>
        </p:txBody>
      </p:sp>
    </p:spTree>
    <p:extLst>
      <p:ext uri="{BB962C8B-B14F-4D97-AF65-F5344CB8AC3E}">
        <p14:creationId xmlns:p14="http://schemas.microsoft.com/office/powerpoint/2010/main" val="25401324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INVESTIGATION REPORT</a:t>
            </a:r>
            <a:endParaRPr lang="en-US" sz="2133"/>
          </a:p>
        </p:txBody>
      </p:sp>
      <p:sp>
        <p:nvSpPr>
          <p:cNvPr id="3" name="Content Placeholder 2"/>
          <p:cNvSpPr>
            <a:spLocks noGrp="1"/>
          </p:cNvSpPr>
          <p:nvPr>
            <p:ph idx="1"/>
          </p:nvPr>
        </p:nvSpPr>
        <p:spPr>
          <a:xfrm>
            <a:off x="838200" y="1429764"/>
            <a:ext cx="11114315" cy="4916609"/>
          </a:xfrm>
        </p:spPr>
        <p:txBody>
          <a:bodyPr>
            <a:normAutofit lnSpcReduction="10000"/>
          </a:bodyPr>
          <a:lstStyle/>
          <a:p>
            <a:pPr lvl="1"/>
            <a:r>
              <a:rPr lang="en-US" sz="3200"/>
              <a:t>Any written statements of the complainant (or victim, if different from the complainant);</a:t>
            </a:r>
          </a:p>
          <a:p>
            <a:pPr lvl="1"/>
            <a:r>
              <a:rPr lang="en-US" sz="3200"/>
              <a:t>The date on which the University deferred its investigation and disciplinary process because the complainant filed a law enforcement complaint and, as applicable, the date on which the University resumed its investigation; </a:t>
            </a:r>
          </a:p>
          <a:p>
            <a:pPr lvl="1"/>
            <a:r>
              <a:rPr lang="en-US" sz="3200"/>
              <a:t>Fairly summarize the relevant evidence;</a:t>
            </a:r>
          </a:p>
          <a:p>
            <a:pPr lvl="1"/>
            <a:r>
              <a:rPr lang="en-US" sz="3200">
                <a:highlight>
                  <a:srgbClr val="FFFFFF"/>
                </a:highlight>
              </a:rPr>
              <a:t>Complying with confidentiality and privilege requirements, include any interim and permanent steps taken with respect to the complainant and the respondent.</a:t>
            </a:r>
          </a:p>
          <a:p>
            <a:pPr lvl="1"/>
            <a:endParaRPr lang="en-US" sz="3200">
              <a:highlight>
                <a:srgbClr val="FFFF00"/>
              </a:highlight>
            </a:endParaRPr>
          </a:p>
        </p:txBody>
      </p:sp>
    </p:spTree>
    <p:extLst>
      <p:ext uri="{BB962C8B-B14F-4D97-AF65-F5344CB8AC3E}">
        <p14:creationId xmlns:p14="http://schemas.microsoft.com/office/powerpoint/2010/main" val="26425479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534900" cy="907735"/>
          </a:xfrm>
        </p:spPr>
        <p:txBody>
          <a:bodyPr>
            <a:noAutofit/>
          </a:bodyPr>
          <a:lstStyle/>
          <a:p>
            <a:r>
              <a:rPr lang="en-US"/>
              <a:t>Duties &amp; responsibilities of title ix adjudicators &amp; advisors</a:t>
            </a:r>
          </a:p>
        </p:txBody>
      </p:sp>
      <p:sp>
        <p:nvSpPr>
          <p:cNvPr id="3" name="Content Placeholder 2"/>
          <p:cNvSpPr>
            <a:spLocks noGrp="1"/>
          </p:cNvSpPr>
          <p:nvPr>
            <p:ph idx="1"/>
          </p:nvPr>
        </p:nvSpPr>
        <p:spPr>
          <a:xfrm>
            <a:off x="838201" y="1429764"/>
            <a:ext cx="10624456" cy="4916609"/>
          </a:xfrm>
        </p:spPr>
        <p:txBody>
          <a:bodyPr>
            <a:normAutofit fontScale="92500" lnSpcReduction="20000"/>
          </a:bodyPr>
          <a:lstStyle/>
          <a:p>
            <a:pPr lvl="0"/>
            <a:r>
              <a:rPr lang="en-US"/>
              <a:t>Title IX Adjudicator</a:t>
            </a:r>
          </a:p>
          <a:p>
            <a:pPr lvl="1"/>
            <a:r>
              <a:rPr lang="en-US"/>
              <a:t>Hearing board members are responsible for assisting in the overall implementation of procedures to ensure all participants receive the equality and fair process rights granted to them throughout the hearing process.</a:t>
            </a:r>
          </a:p>
          <a:p>
            <a:pPr lvl="1"/>
            <a:r>
              <a:rPr lang="en-US"/>
              <a:t>Hearing board chair has additional responsibility for the overall implementation of formal hearing procedures.</a:t>
            </a:r>
          </a:p>
          <a:p>
            <a:pPr lvl="0">
              <a:buClr>
                <a:srgbClr val="78D4E1"/>
              </a:buClr>
            </a:pPr>
            <a:r>
              <a:rPr lang="en-US">
                <a:solidFill>
                  <a:srgbClr val="78D4E1">
                    <a:lumMod val="75000"/>
                  </a:srgbClr>
                </a:solidFill>
              </a:rPr>
              <a:t>Title IX Advisor</a:t>
            </a:r>
          </a:p>
          <a:p>
            <a:pPr lvl="1">
              <a:buClr>
                <a:srgbClr val="78D4E1"/>
              </a:buClr>
            </a:pPr>
            <a:r>
              <a:rPr lang="en-US">
                <a:solidFill>
                  <a:srgbClr val="53575A"/>
                </a:solidFill>
              </a:rPr>
              <a:t>Advisors are responsible for helping participants prepare for student conduct meetings or conferences, accompanying the party in any conduct proceedings, advising the participant in the sharing of information, and assisting during the appeals process.</a:t>
            </a:r>
          </a:p>
          <a:p>
            <a:pPr marL="210307" lvl="1" indent="0">
              <a:buNone/>
            </a:pPr>
            <a:endParaRPr lang="en-US"/>
          </a:p>
        </p:txBody>
      </p:sp>
    </p:spTree>
    <p:extLst>
      <p:ext uri="{BB962C8B-B14F-4D97-AF65-F5344CB8AC3E}">
        <p14:creationId xmlns:p14="http://schemas.microsoft.com/office/powerpoint/2010/main" val="79833189"/>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INVESTIGATION REPORT- Parties</a:t>
            </a:r>
            <a:endParaRPr lang="en-US" sz="2133"/>
          </a:p>
        </p:txBody>
      </p:sp>
      <p:sp>
        <p:nvSpPr>
          <p:cNvPr id="3" name="Content Placeholder 2"/>
          <p:cNvSpPr>
            <a:spLocks noGrp="1"/>
          </p:cNvSpPr>
          <p:nvPr>
            <p:ph idx="1"/>
          </p:nvPr>
        </p:nvSpPr>
        <p:spPr>
          <a:xfrm>
            <a:off x="838201" y="1272861"/>
            <a:ext cx="10689772" cy="5073512"/>
          </a:xfrm>
        </p:spPr>
        <p:txBody>
          <a:bodyPr>
            <a:normAutofit/>
          </a:bodyPr>
          <a:lstStyle/>
          <a:p>
            <a:pPr lvl="1"/>
            <a:r>
              <a:rPr lang="en-US" sz="3467"/>
              <a:t>Equal access to inspect and review all evidence gathered during the investigation that is “directly related” to the allegations (broader than relevance) </a:t>
            </a:r>
            <a:r>
              <a:rPr lang="en-US" sz="3200"/>
              <a:t>Including evidence Institution does not intend to rely on </a:t>
            </a:r>
          </a:p>
          <a:p>
            <a:pPr lvl="2"/>
            <a:r>
              <a:rPr lang="en-US" sz="3200"/>
              <a:t>Prior to completing investigation report, must send evidence to parties and provide 10 days to submit a written response</a:t>
            </a:r>
          </a:p>
          <a:p>
            <a:pPr lvl="2"/>
            <a:r>
              <a:rPr lang="en-US" sz="3200"/>
              <a:t>Send copy of final report to parties for review and response at least 10 days prior to hearing.</a:t>
            </a:r>
          </a:p>
        </p:txBody>
      </p:sp>
    </p:spTree>
    <p:extLst>
      <p:ext uri="{BB962C8B-B14F-4D97-AF65-F5344CB8AC3E}">
        <p14:creationId xmlns:p14="http://schemas.microsoft.com/office/powerpoint/2010/main" val="49491985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Evidentiary matters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normAutofit/>
          </a:bodyPr>
          <a:lstStyle/>
          <a:p>
            <a:r>
              <a:rPr lang="en-US"/>
              <a:t>relevance, credibility, consent, intoxication, and trauma</a:t>
            </a:r>
          </a:p>
        </p:txBody>
      </p:sp>
    </p:spTree>
    <p:extLst>
      <p:ext uri="{BB962C8B-B14F-4D97-AF65-F5344CB8AC3E}">
        <p14:creationId xmlns:p14="http://schemas.microsoft.com/office/powerpoint/2010/main" val="56804936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STANDARDS FOR COMPLIANCE</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a:t>Presumption that respondent is not responsible</a:t>
            </a:r>
          </a:p>
          <a:p>
            <a:pPr lvl="2"/>
            <a:r>
              <a:rPr lang="en-US"/>
              <a:t>Determination of responsibility can only be made at conclusion </a:t>
            </a:r>
            <a:br>
              <a:rPr lang="en-US"/>
            </a:br>
            <a:r>
              <a:rPr lang="en-US"/>
              <a:t>of process</a:t>
            </a:r>
          </a:p>
          <a:p>
            <a:pPr lvl="2"/>
            <a:r>
              <a:rPr lang="en-US"/>
              <a:t>Institution has burden of collecting evidence and </a:t>
            </a:r>
            <a:br>
              <a:rPr lang="en-US"/>
            </a:br>
            <a:r>
              <a:rPr lang="en-US"/>
              <a:t>establishing responsibility</a:t>
            </a:r>
          </a:p>
          <a:p>
            <a:pPr lvl="2"/>
            <a:endParaRPr lang="en-US" sz="2934"/>
          </a:p>
        </p:txBody>
      </p:sp>
    </p:spTree>
    <p:extLst>
      <p:ext uri="{BB962C8B-B14F-4D97-AF65-F5344CB8AC3E}">
        <p14:creationId xmlns:p14="http://schemas.microsoft.com/office/powerpoint/2010/main" val="2782738685"/>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Confidential &amp; Privileged information</a:t>
            </a:r>
            <a:endParaRPr lang="en-US" sz="2133"/>
          </a:p>
        </p:txBody>
      </p:sp>
      <p:sp>
        <p:nvSpPr>
          <p:cNvPr id="3" name="Content Placeholder 2"/>
          <p:cNvSpPr>
            <a:spLocks noGrp="1"/>
          </p:cNvSpPr>
          <p:nvPr>
            <p:ph idx="1"/>
          </p:nvPr>
        </p:nvSpPr>
        <p:spPr>
          <a:xfrm>
            <a:off x="838202" y="1151855"/>
            <a:ext cx="10667998" cy="5115595"/>
          </a:xfrm>
        </p:spPr>
        <p:txBody>
          <a:bodyPr>
            <a:normAutofit fontScale="70000" lnSpcReduction="20000"/>
          </a:bodyPr>
          <a:lstStyle/>
          <a:p>
            <a:pPr lvl="1"/>
            <a:r>
              <a:rPr lang="en-US"/>
              <a:t>Must keep confidential:</a:t>
            </a:r>
          </a:p>
          <a:p>
            <a:pPr lvl="2"/>
            <a:r>
              <a:rPr lang="en-US"/>
              <a:t>Identity of complainants, respondents, and witnesses (whether identified in connection with report or formal complaint) except as permitted by FERPA, required under law, or as necessary to conduct Title IX proceedings</a:t>
            </a:r>
          </a:p>
          <a:p>
            <a:pPr lvl="2"/>
            <a:r>
              <a:rPr lang="en-US"/>
              <a:t>The provision of supportive measures except as necessary to provide the same</a:t>
            </a:r>
          </a:p>
          <a:p>
            <a:pPr lvl="1"/>
            <a:r>
              <a:rPr lang="en-US"/>
              <a:t>Cannot seek, disclose, or use privileged information (unless waived by privilege holder):</a:t>
            </a:r>
          </a:p>
          <a:p>
            <a:pPr lvl="2"/>
            <a:r>
              <a:rPr lang="en-US"/>
              <a:t>Attorney – client </a:t>
            </a:r>
          </a:p>
          <a:p>
            <a:pPr lvl="2"/>
            <a:r>
              <a:rPr lang="en-US"/>
              <a:t>Spousal privilege</a:t>
            </a:r>
          </a:p>
          <a:p>
            <a:pPr lvl="2"/>
            <a:r>
              <a:rPr lang="en-US"/>
              <a:t>Domestic violence victims’ counselor - victim </a:t>
            </a:r>
          </a:p>
          <a:p>
            <a:pPr lvl="2"/>
            <a:r>
              <a:rPr lang="en-US"/>
              <a:t>Sexual assault counselor - victim </a:t>
            </a:r>
          </a:p>
          <a:p>
            <a:pPr lvl="2"/>
            <a:r>
              <a:rPr lang="en-US"/>
              <a:t>Communications to clergymen</a:t>
            </a:r>
          </a:p>
          <a:p>
            <a:pPr lvl="2"/>
            <a:r>
              <a:rPr lang="en-US"/>
              <a:t>Social worker – client</a:t>
            </a:r>
          </a:p>
          <a:p>
            <a:pPr lvl="2"/>
            <a:r>
              <a:rPr lang="en-US"/>
              <a:t>Psychotherapist - patient</a:t>
            </a:r>
          </a:p>
          <a:p>
            <a:pPr lvl="1"/>
            <a:r>
              <a:rPr lang="en-US"/>
              <a:t>Treatment records may not be used in grievance process without voluntary, written consent</a:t>
            </a:r>
          </a:p>
        </p:txBody>
      </p:sp>
    </p:spTree>
    <p:extLst>
      <p:ext uri="{BB962C8B-B14F-4D97-AF65-F5344CB8AC3E}">
        <p14:creationId xmlns:p14="http://schemas.microsoft.com/office/powerpoint/2010/main" val="324798222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RELEVANCE of questions &amp; evidence</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r>
              <a:rPr lang="en-US" sz="3200"/>
              <a:t>Relevance</a:t>
            </a:r>
          </a:p>
          <a:p>
            <a:pPr lvl="1"/>
            <a:r>
              <a:rPr lang="en-US" sz="3200"/>
              <a:t>Evidence is relevant if it has a tendency to make a fact more or less probable than it would be without the evidence</a:t>
            </a:r>
          </a:p>
          <a:p>
            <a:pPr lvl="1"/>
            <a:r>
              <a:rPr lang="en-US" sz="3200"/>
              <a:t>Remember rape shield protections</a:t>
            </a:r>
            <a:endParaRPr lang="en-US" sz="2934"/>
          </a:p>
          <a:p>
            <a:pPr lvl="1"/>
            <a:endParaRPr lang="en-US" sz="3200"/>
          </a:p>
        </p:txBody>
      </p:sp>
    </p:spTree>
    <p:extLst>
      <p:ext uri="{BB962C8B-B14F-4D97-AF65-F5344CB8AC3E}">
        <p14:creationId xmlns:p14="http://schemas.microsoft.com/office/powerpoint/2010/main" val="1355491369"/>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NOT ALL EVIDENCE IS CREATED EQUAL</a:t>
            </a:r>
            <a:endParaRPr lang="en-US" sz="2133"/>
          </a:p>
        </p:txBody>
      </p:sp>
      <p:sp>
        <p:nvSpPr>
          <p:cNvPr id="3" name="Content Placeholder 2"/>
          <p:cNvSpPr>
            <a:spLocks noGrp="1"/>
          </p:cNvSpPr>
          <p:nvPr>
            <p:ph idx="1"/>
          </p:nvPr>
        </p:nvSpPr>
        <p:spPr>
          <a:xfrm>
            <a:off x="838201" y="1151854"/>
            <a:ext cx="10580913" cy="5438989"/>
          </a:xfrm>
        </p:spPr>
        <p:txBody>
          <a:bodyPr>
            <a:normAutofit/>
          </a:bodyPr>
          <a:lstStyle/>
          <a:p>
            <a:pPr lvl="1"/>
            <a:r>
              <a:rPr lang="en-US"/>
              <a:t>Determining the weight of the evidence is not a mathematical exercise.</a:t>
            </a:r>
          </a:p>
          <a:p>
            <a:pPr lvl="1"/>
            <a:r>
              <a:rPr lang="en-US"/>
              <a:t>Some evidence is more equal than other evidence.</a:t>
            </a:r>
          </a:p>
          <a:p>
            <a:pPr lvl="1"/>
            <a:r>
              <a:rPr lang="en-US"/>
              <a:t>Example types of evidence</a:t>
            </a:r>
          </a:p>
          <a:p>
            <a:pPr lvl="2"/>
            <a:r>
              <a:rPr lang="en-US"/>
              <a:t>Percipient Witness Testimony</a:t>
            </a:r>
          </a:p>
          <a:p>
            <a:pPr lvl="2"/>
            <a:r>
              <a:rPr lang="en-US"/>
              <a:t>Independent Witness Testimony</a:t>
            </a:r>
          </a:p>
          <a:p>
            <a:pPr lvl="2"/>
            <a:r>
              <a:rPr lang="en-US"/>
              <a:t>Hearsay Evidence</a:t>
            </a:r>
          </a:p>
        </p:txBody>
      </p:sp>
    </p:spTree>
    <p:extLst>
      <p:ext uri="{BB962C8B-B14F-4D97-AF65-F5344CB8AC3E}">
        <p14:creationId xmlns:p14="http://schemas.microsoft.com/office/powerpoint/2010/main" val="10151768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Asking the questions</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Assess the credibility of the witnesses, taking into account:</a:t>
            </a:r>
          </a:p>
          <a:p>
            <a:pPr lvl="2"/>
            <a:r>
              <a:rPr lang="en-US" sz="2933"/>
              <a:t>The person’s opportunity and capacity to observe</a:t>
            </a:r>
          </a:p>
          <a:p>
            <a:pPr lvl="2"/>
            <a:r>
              <a:rPr lang="en-US" sz="2933"/>
              <a:t>Contradiction or consistency with other evidence</a:t>
            </a:r>
          </a:p>
          <a:p>
            <a:pPr lvl="2"/>
            <a:r>
              <a:rPr lang="en-US" sz="2933"/>
              <a:t>Prior inconsistent statements, or prior lies</a:t>
            </a:r>
          </a:p>
          <a:p>
            <a:pPr lvl="2"/>
            <a:r>
              <a:rPr lang="en-US" sz="2933"/>
              <a:t>Motive to lie</a:t>
            </a:r>
          </a:p>
          <a:p>
            <a:pPr lvl="2"/>
            <a:r>
              <a:rPr lang="en-US" sz="2933"/>
              <a:t>Improbability of person’s account (does it make sense?)</a:t>
            </a:r>
          </a:p>
          <a:p>
            <a:pPr lvl="2"/>
            <a:r>
              <a:rPr lang="en-US" sz="2933"/>
              <a:t>Demeanor (open and cooperative vs. evasive, argumentative, hostile) – </a:t>
            </a:r>
            <a:r>
              <a:rPr lang="en-US" sz="2933" i="1"/>
              <a:t>but be careful</a:t>
            </a:r>
          </a:p>
        </p:txBody>
      </p:sp>
    </p:spTree>
    <p:extLst>
      <p:ext uri="{BB962C8B-B14F-4D97-AF65-F5344CB8AC3E}">
        <p14:creationId xmlns:p14="http://schemas.microsoft.com/office/powerpoint/2010/main" val="248677221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Credibility considerations</a:t>
            </a:r>
            <a:endParaRPr lang="en-US" sz="2133"/>
          </a:p>
        </p:txBody>
      </p:sp>
      <p:sp>
        <p:nvSpPr>
          <p:cNvPr id="3" name="Content Placeholder 2"/>
          <p:cNvSpPr>
            <a:spLocks noGrp="1"/>
          </p:cNvSpPr>
          <p:nvPr>
            <p:ph idx="1"/>
          </p:nvPr>
        </p:nvSpPr>
        <p:spPr>
          <a:xfrm>
            <a:off x="838201" y="1429765"/>
            <a:ext cx="11114315" cy="4916609"/>
          </a:xfrm>
        </p:spPr>
        <p:txBody>
          <a:bodyPr>
            <a:normAutofit lnSpcReduction="10000"/>
          </a:bodyPr>
          <a:lstStyle/>
          <a:p>
            <a:pPr lvl="1"/>
            <a:r>
              <a:rPr lang="en-US" sz="3200"/>
              <a:t>Based on the totality of the circumstances </a:t>
            </a:r>
          </a:p>
          <a:p>
            <a:pPr lvl="1"/>
            <a:r>
              <a:rPr lang="en-US" sz="3200"/>
              <a:t>Witness statements </a:t>
            </a:r>
          </a:p>
          <a:p>
            <a:pPr lvl="1"/>
            <a:r>
              <a:rPr lang="en-US" sz="3200"/>
              <a:t>Level of detail and consistency</a:t>
            </a:r>
          </a:p>
          <a:p>
            <a:pPr lvl="1"/>
            <a:r>
              <a:rPr lang="en-US" sz="3200"/>
              <a:t>Existence or absence of corroborative evidence </a:t>
            </a:r>
          </a:p>
          <a:p>
            <a:pPr lvl="1"/>
            <a:r>
              <a:rPr lang="en-US" sz="3200"/>
              <a:t>Prior bad acts and/or prior false reports</a:t>
            </a:r>
          </a:p>
          <a:p>
            <a:pPr lvl="1"/>
            <a:r>
              <a:rPr lang="en-US" sz="3200"/>
              <a:t>Reaction or behavior after the alleged incident </a:t>
            </a:r>
          </a:p>
          <a:p>
            <a:pPr lvl="1"/>
            <a:r>
              <a:rPr lang="en-US" sz="3200"/>
              <a:t>Behavioral changes</a:t>
            </a:r>
          </a:p>
          <a:p>
            <a:pPr lvl="1"/>
            <a:r>
              <a:rPr lang="en-US" sz="3200"/>
              <a:t>Prompt complaint/disclosure </a:t>
            </a:r>
          </a:p>
          <a:p>
            <a:pPr lvl="1"/>
            <a:r>
              <a:rPr lang="en-US" sz="3200"/>
              <a:t>Other contemporaneous evidence</a:t>
            </a:r>
          </a:p>
        </p:txBody>
      </p:sp>
    </p:spTree>
    <p:extLst>
      <p:ext uri="{BB962C8B-B14F-4D97-AF65-F5344CB8AC3E}">
        <p14:creationId xmlns:p14="http://schemas.microsoft.com/office/powerpoint/2010/main" val="3241930013"/>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Credibility considerations</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Demeanor </a:t>
            </a:r>
          </a:p>
          <a:p>
            <a:pPr lvl="1"/>
            <a:r>
              <a:rPr lang="en-US" sz="3200"/>
              <a:t>Interest, Bias, Motive</a:t>
            </a:r>
          </a:p>
          <a:p>
            <a:pPr lvl="1"/>
            <a:r>
              <a:rPr lang="en-US" sz="3200"/>
              <a:t>Detail </a:t>
            </a:r>
          </a:p>
          <a:p>
            <a:pPr lvl="1"/>
            <a:r>
              <a:rPr lang="en-US" sz="3200"/>
              <a:t>Corroboration </a:t>
            </a:r>
          </a:p>
          <a:p>
            <a:pPr lvl="1"/>
            <a:r>
              <a:rPr lang="en-US" sz="3200"/>
              <a:t>Common Sense</a:t>
            </a:r>
          </a:p>
        </p:txBody>
      </p:sp>
    </p:spTree>
    <p:extLst>
      <p:ext uri="{BB962C8B-B14F-4D97-AF65-F5344CB8AC3E}">
        <p14:creationId xmlns:p14="http://schemas.microsoft.com/office/powerpoint/2010/main" val="27431481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CONSENT COMPLEXITIES</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marL="609570" lvl="1" indent="-457178">
              <a:lnSpc>
                <a:spcPct val="90000"/>
              </a:lnSpc>
            </a:pPr>
            <a:r>
              <a:rPr lang="en-US" altLang="en-US"/>
              <a:t>Words or activities which indicate a willingness to participate in specific sexual activity</a:t>
            </a:r>
          </a:p>
          <a:p>
            <a:pPr marL="609570" lvl="1" indent="-457178">
              <a:lnSpc>
                <a:spcPct val="90000"/>
              </a:lnSpc>
            </a:pPr>
            <a:r>
              <a:rPr lang="en-US" altLang="en-US"/>
              <a:t>Alcohol (Drugs)</a:t>
            </a:r>
          </a:p>
          <a:p>
            <a:pPr marL="152392" lvl="1" indent="0">
              <a:lnSpc>
                <a:spcPct val="90000"/>
              </a:lnSpc>
              <a:buNone/>
            </a:pPr>
            <a:r>
              <a:rPr lang="en-US" altLang="en-US"/>
              <a:t>     Intoxicated ≠ Incapacitated</a:t>
            </a:r>
          </a:p>
          <a:p>
            <a:pPr marL="609570" lvl="1" indent="-457178">
              <a:lnSpc>
                <a:spcPct val="90000"/>
              </a:lnSpc>
            </a:pPr>
            <a:r>
              <a:rPr lang="en-US" altLang="en-US"/>
              <a:t>Inability to make informed, rational judgments and decisions</a:t>
            </a:r>
          </a:p>
          <a:p>
            <a:pPr marL="609570" lvl="1" indent="-457178">
              <a:lnSpc>
                <a:spcPct val="90000"/>
              </a:lnSpc>
            </a:pPr>
            <a:r>
              <a:rPr lang="en-US" altLang="en-US"/>
              <a:t>When drugs or alcohol are involved, incapacitation should be measured by evaluating how the substances affect:</a:t>
            </a:r>
          </a:p>
          <a:p>
            <a:pPr marL="950928" lvl="2" indent="-457178">
              <a:lnSpc>
                <a:spcPct val="90000"/>
              </a:lnSpc>
            </a:pPr>
            <a:r>
              <a:rPr lang="en-US" altLang="en-US"/>
              <a:t>Decision-making capacity</a:t>
            </a:r>
          </a:p>
          <a:p>
            <a:pPr marL="950928" lvl="2" indent="-457178">
              <a:lnSpc>
                <a:spcPct val="90000"/>
              </a:lnSpc>
            </a:pPr>
            <a:r>
              <a:rPr lang="en-US" altLang="en-US"/>
              <a:t>Awareness</a:t>
            </a:r>
          </a:p>
          <a:p>
            <a:pPr marL="950928" lvl="2" indent="-457178">
              <a:lnSpc>
                <a:spcPct val="90000"/>
              </a:lnSpc>
            </a:pPr>
            <a:r>
              <a:rPr lang="en-US" altLang="en-US"/>
              <a:t>Ability to make informed judgments</a:t>
            </a:r>
          </a:p>
          <a:p>
            <a:pPr marL="950928" lvl="2" indent="-457178">
              <a:lnSpc>
                <a:spcPct val="90000"/>
              </a:lnSpc>
              <a:buClr>
                <a:srgbClr val="78D4E1"/>
              </a:buClr>
            </a:pPr>
            <a:endParaRPr lang="en-US" altLang="en-US">
              <a:solidFill>
                <a:srgbClr val="53575A"/>
              </a:solidFill>
            </a:endParaRPr>
          </a:p>
          <a:p>
            <a:pPr marL="896068" indent="-457178">
              <a:lnSpc>
                <a:spcPct val="90000"/>
              </a:lnSpc>
            </a:pPr>
            <a:endParaRPr lang="en-US" altLang="en-US"/>
          </a:p>
          <a:p>
            <a:pPr marL="1676317" lvl="2" indent="-457178">
              <a:lnSpc>
                <a:spcPct val="90000"/>
              </a:lnSpc>
            </a:pPr>
            <a:endParaRPr lang="en-US" altLang="en-US"/>
          </a:p>
          <a:p>
            <a:pPr marL="1676317" lvl="2" indent="-457178">
              <a:lnSpc>
                <a:spcPct val="90000"/>
              </a:lnSpc>
            </a:pPr>
            <a:endParaRPr lang="en-US" altLang="en-US"/>
          </a:p>
        </p:txBody>
      </p:sp>
    </p:spTree>
    <p:extLst>
      <p:ext uri="{BB962C8B-B14F-4D97-AF65-F5344CB8AC3E}">
        <p14:creationId xmlns:p14="http://schemas.microsoft.com/office/powerpoint/2010/main" val="22626712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TITLE IX GRIEVANCE PROCESS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r>
              <a:rPr lang="en-US"/>
              <a:t>LAYING THE FOUNDATION</a:t>
            </a:r>
          </a:p>
        </p:txBody>
      </p:sp>
    </p:spTree>
    <p:extLst>
      <p:ext uri="{BB962C8B-B14F-4D97-AF65-F5344CB8AC3E}">
        <p14:creationId xmlns:p14="http://schemas.microsoft.com/office/powerpoint/2010/main" val="3940481268"/>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CONSENT COMPLEXITIES</a:t>
            </a:r>
            <a:endParaRPr lang="en-US" sz="2133"/>
          </a:p>
        </p:txBody>
      </p:sp>
      <p:sp>
        <p:nvSpPr>
          <p:cNvPr id="3" name="Content Placeholder 2"/>
          <p:cNvSpPr>
            <a:spLocks noGrp="1"/>
          </p:cNvSpPr>
          <p:nvPr>
            <p:ph idx="1"/>
          </p:nvPr>
        </p:nvSpPr>
        <p:spPr>
          <a:xfrm>
            <a:off x="838202" y="1151855"/>
            <a:ext cx="10580913" cy="5438989"/>
          </a:xfrm>
        </p:spPr>
        <p:txBody>
          <a:bodyPr>
            <a:normAutofit/>
          </a:bodyPr>
          <a:lstStyle/>
          <a:p>
            <a:pPr marL="609570" lvl="1" indent="-457178">
              <a:lnSpc>
                <a:spcPct val="90000"/>
              </a:lnSpc>
            </a:pPr>
            <a:r>
              <a:rPr lang="en-US" altLang="en-US"/>
              <a:t>It is important to recognize and evaluate the impact of actual and/or apparent authority on consent. </a:t>
            </a:r>
          </a:p>
          <a:p>
            <a:pPr marL="609570" lvl="1" indent="-457178">
              <a:lnSpc>
                <a:spcPct val="90000"/>
              </a:lnSpc>
            </a:pPr>
            <a:r>
              <a:rPr lang="en-US" altLang="en-US"/>
              <a:t>Consent to a romantic relationship may not be valid where either person has direct or indirect power or control over any aspect of the other person’s academic or employment environment (emphasis added).</a:t>
            </a:r>
          </a:p>
          <a:p>
            <a:pPr marL="950928" lvl="2" indent="-457178">
              <a:lnSpc>
                <a:spcPct val="90000"/>
              </a:lnSpc>
              <a:buClr>
                <a:srgbClr val="78D4E1"/>
              </a:buClr>
            </a:pPr>
            <a:endParaRPr lang="en-US" altLang="en-US">
              <a:solidFill>
                <a:srgbClr val="53575A"/>
              </a:solidFill>
            </a:endParaRPr>
          </a:p>
          <a:p>
            <a:pPr marL="896068" indent="-457178">
              <a:lnSpc>
                <a:spcPct val="90000"/>
              </a:lnSpc>
            </a:pPr>
            <a:endParaRPr lang="en-US" altLang="en-US"/>
          </a:p>
          <a:p>
            <a:pPr marL="1676317" lvl="2" indent="-457178">
              <a:lnSpc>
                <a:spcPct val="90000"/>
              </a:lnSpc>
            </a:pPr>
            <a:endParaRPr lang="en-US" altLang="en-US"/>
          </a:p>
          <a:p>
            <a:pPr marL="1676317" lvl="2" indent="-457178">
              <a:lnSpc>
                <a:spcPct val="90000"/>
              </a:lnSpc>
            </a:pPr>
            <a:endParaRPr lang="en-US" altLang="en-US"/>
          </a:p>
        </p:txBody>
      </p:sp>
    </p:spTree>
    <p:extLst>
      <p:ext uri="{BB962C8B-B14F-4D97-AF65-F5344CB8AC3E}">
        <p14:creationId xmlns:p14="http://schemas.microsoft.com/office/powerpoint/2010/main" val="39654436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Intoxication v. incapacitation issue</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pPr lvl="1"/>
            <a:r>
              <a:rPr lang="en-US" sz="3200"/>
              <a:t> Type of alcohol consumed?</a:t>
            </a:r>
          </a:p>
          <a:p>
            <a:pPr lvl="1"/>
            <a:r>
              <a:rPr lang="en-US" sz="3200"/>
              <a:t>Over what period of time?</a:t>
            </a:r>
          </a:p>
          <a:p>
            <a:pPr lvl="1"/>
            <a:r>
              <a:rPr lang="en-US" sz="3200"/>
              <a:t>How quickly?</a:t>
            </a:r>
          </a:p>
          <a:p>
            <a:pPr lvl="1"/>
            <a:r>
              <a:rPr lang="en-US" sz="3200"/>
              <a:t>Any food consumed? How much? When?</a:t>
            </a:r>
          </a:p>
          <a:p>
            <a:pPr lvl="1"/>
            <a:r>
              <a:rPr lang="en-US" sz="3200"/>
              <a:t>Taking any medication that has restrictions regarding alcohol consumption?</a:t>
            </a:r>
          </a:p>
          <a:p>
            <a:pPr lvl="1"/>
            <a:r>
              <a:rPr lang="en-US" sz="3200"/>
              <a:t>“Can you describe the impact that the consumption of alcohol had on you?”</a:t>
            </a:r>
          </a:p>
        </p:txBody>
      </p:sp>
    </p:spTree>
    <p:extLst>
      <p:ext uri="{BB962C8B-B14F-4D97-AF65-F5344CB8AC3E}">
        <p14:creationId xmlns:p14="http://schemas.microsoft.com/office/powerpoint/2010/main" val="2778762244"/>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Intoxication v. incapacitation issue</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pPr lvl="1"/>
            <a:r>
              <a:rPr lang="en-US" sz="3200"/>
              <a:t>Could the complainant walk?  Steady or unsteady?</a:t>
            </a:r>
          </a:p>
          <a:p>
            <a:pPr lvl="1"/>
            <a:r>
              <a:rPr lang="en-US" sz="3200"/>
              <a:t>Could the complainant speak clearly?  Slurred words?</a:t>
            </a:r>
          </a:p>
          <a:p>
            <a:pPr lvl="1"/>
            <a:r>
              <a:rPr lang="en-US" sz="3200"/>
              <a:t>What physical tasks did the complainant perform, and how well did s/he perform them?  (e.g., using a Smartphone, lighting own cigarette, walking)</a:t>
            </a:r>
          </a:p>
          <a:p>
            <a:pPr lvl="1"/>
            <a:r>
              <a:rPr lang="en-US" sz="3200"/>
              <a:t>Could the complainant make and maintain eye contract?</a:t>
            </a:r>
          </a:p>
          <a:p>
            <a:pPr lvl="1"/>
            <a:r>
              <a:rPr lang="en-US" sz="3200"/>
              <a:t>Was the complainant able to remove his or her own clothes?</a:t>
            </a:r>
          </a:p>
        </p:txBody>
      </p:sp>
    </p:spTree>
    <p:extLst>
      <p:ext uri="{BB962C8B-B14F-4D97-AF65-F5344CB8AC3E}">
        <p14:creationId xmlns:p14="http://schemas.microsoft.com/office/powerpoint/2010/main" val="2767140699"/>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Intoxication v. incapacitation issue</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pPr lvl="1"/>
            <a:r>
              <a:rPr lang="en-US" sz="3200"/>
              <a:t>Was the complainant ever unconscious? Did s/he regain consciousness during the incident?  If so, what did the respondent do?</a:t>
            </a:r>
          </a:p>
          <a:p>
            <a:pPr lvl="1"/>
            <a:r>
              <a:rPr lang="en-US" sz="3200"/>
              <a:t>Did the complainant black out?</a:t>
            </a:r>
          </a:p>
          <a:p>
            <a:pPr lvl="1"/>
            <a:r>
              <a:rPr lang="en-US" sz="3200"/>
              <a:t>Did the complainant vomit?</a:t>
            </a:r>
          </a:p>
          <a:p>
            <a:pPr lvl="1"/>
            <a:r>
              <a:rPr lang="en-US" sz="3200"/>
              <a:t>What was the complainant’s condition when last seen by reliable third-party witnesses?</a:t>
            </a:r>
          </a:p>
          <a:p>
            <a:pPr lvl="1"/>
            <a:r>
              <a:rPr lang="en-US" sz="3200"/>
              <a:t>Did the complainant seem to understand where s/he was and where s/he might be going?</a:t>
            </a:r>
          </a:p>
        </p:txBody>
      </p:sp>
    </p:spTree>
    <p:extLst>
      <p:ext uri="{BB962C8B-B14F-4D97-AF65-F5344CB8AC3E}">
        <p14:creationId xmlns:p14="http://schemas.microsoft.com/office/powerpoint/2010/main" val="1528325860"/>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Intoxication v. incapacitation issue</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pPr lvl="1"/>
            <a:r>
              <a:rPr lang="en-US" sz="3200"/>
              <a:t> Goals: assess the impact of alcohol or drug consumption on the parties and percipient witnesses.</a:t>
            </a:r>
          </a:p>
          <a:p>
            <a:pPr lvl="1"/>
            <a:r>
              <a:rPr lang="en-US" sz="3200"/>
              <a:t>The impact of alcohol (and drugs) varies from person to person: cannot ask “how many drinks did you have?”</a:t>
            </a:r>
          </a:p>
        </p:txBody>
      </p:sp>
    </p:spTree>
    <p:extLst>
      <p:ext uri="{BB962C8B-B14F-4D97-AF65-F5344CB8AC3E}">
        <p14:creationId xmlns:p14="http://schemas.microsoft.com/office/powerpoint/2010/main" val="308173506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67">
                <a:solidFill>
                  <a:srgbClr val="FE5000"/>
                </a:solidFill>
              </a:rPr>
              <a:t>TRAUMA</a:t>
            </a:r>
            <a:endParaRPr lang="en-US" sz="2133"/>
          </a:p>
        </p:txBody>
      </p:sp>
      <p:sp>
        <p:nvSpPr>
          <p:cNvPr id="3" name="Content Placeholder 2"/>
          <p:cNvSpPr>
            <a:spLocks noGrp="1"/>
          </p:cNvSpPr>
          <p:nvPr>
            <p:ph idx="1"/>
          </p:nvPr>
        </p:nvSpPr>
        <p:spPr>
          <a:xfrm>
            <a:off x="838201" y="1429765"/>
            <a:ext cx="11114315" cy="4916609"/>
          </a:xfrm>
        </p:spPr>
        <p:txBody>
          <a:bodyPr>
            <a:normAutofit/>
          </a:bodyPr>
          <a:lstStyle/>
          <a:p>
            <a:r>
              <a:rPr lang="en-US" sz="2533"/>
              <a:t>The dynamics of sexual violence</a:t>
            </a:r>
          </a:p>
          <a:p>
            <a:pPr marL="210301" lvl="1" indent="0">
              <a:buNone/>
            </a:pPr>
            <a:endParaRPr lang="en-US" sz="3200"/>
          </a:p>
        </p:txBody>
      </p:sp>
      <p:graphicFrame>
        <p:nvGraphicFramePr>
          <p:cNvPr id="4" name="Table 4">
            <a:extLst>
              <a:ext uri="{FF2B5EF4-FFF2-40B4-BE49-F238E27FC236}">
                <a16:creationId xmlns:a16="http://schemas.microsoft.com/office/drawing/2014/main" id="{5A3D1457-9F6A-4C46-81F8-64E2101E695D}"/>
              </a:ext>
            </a:extLst>
          </p:cNvPr>
          <p:cNvGraphicFramePr>
            <a:graphicFrameLocks noGrp="1"/>
          </p:cNvGraphicFramePr>
          <p:nvPr/>
        </p:nvGraphicFramePr>
        <p:xfrm>
          <a:off x="949842" y="1905583"/>
          <a:ext cx="10292318" cy="4450080"/>
        </p:xfrm>
        <a:graphic>
          <a:graphicData uri="http://schemas.openxmlformats.org/drawingml/2006/table">
            <a:tbl>
              <a:tblPr firstRow="1" bandRow="1">
                <a:tableStyleId>{5C22544A-7EE6-4342-B048-85BDC9FD1C3A}</a:tableStyleId>
              </a:tblPr>
              <a:tblGrid>
                <a:gridCol w="5146159">
                  <a:extLst>
                    <a:ext uri="{9D8B030D-6E8A-4147-A177-3AD203B41FA5}">
                      <a16:colId xmlns:a16="http://schemas.microsoft.com/office/drawing/2014/main" val="4172490908"/>
                    </a:ext>
                  </a:extLst>
                </a:gridCol>
                <a:gridCol w="5146159">
                  <a:extLst>
                    <a:ext uri="{9D8B030D-6E8A-4147-A177-3AD203B41FA5}">
                      <a16:colId xmlns:a16="http://schemas.microsoft.com/office/drawing/2014/main" val="3715322415"/>
                    </a:ext>
                  </a:extLst>
                </a:gridCol>
              </a:tblGrid>
              <a:tr h="4450080">
                <a:tc>
                  <a:txBody>
                    <a:bodyPr/>
                    <a:lstStyle/>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Nature of victimization</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Counter-intuitive behaviors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Delay in reporting</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Wavering level of cooperation/recantation</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Role of drugs and alcohol</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Most sexual assaults committed by someone known to complainant</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Most sexual assaults are achieved through threats, intimidation, and exploiting vulnerabilities or incapacitation</a:t>
                      </a:r>
                    </a:p>
                  </a:txBody>
                  <a:tcPr marL="121920" marR="121920" marT="60960" marB="60960"/>
                </a:tc>
                <a:tc>
                  <a:txBody>
                    <a:bodyPr/>
                    <a:lstStyle/>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Likelihood of repeat offenders and undetected predators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Concerns over false reports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Little to no physical or forensic evidence</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Most common defense is consent</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Decisions based solely on credibility</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Inability to completely eliminate occurrence</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000" b="0" i="0" u="none" strike="noStrike" kern="1200" cap="none" spc="0" normalizeH="0" baseline="0" noProof="0">
                          <a:ln>
                            <a:noFill/>
                          </a:ln>
                          <a:solidFill>
                            <a:prstClr val="white"/>
                          </a:solidFill>
                          <a:effectLst/>
                          <a:uLnTx/>
                          <a:uFillTx/>
                          <a:latin typeface="Verdana" pitchFamily="34" charset="0"/>
                          <a:ea typeface="Verdana" pitchFamily="34" charset="0"/>
                        </a:rPr>
                        <a:t>Emotionally charged and incendiary in nature</a:t>
                      </a:r>
                    </a:p>
                  </a:txBody>
                  <a:tcPr marL="121920" marR="121920" marT="60960" marB="60960"/>
                </a:tc>
                <a:extLst>
                  <a:ext uri="{0D108BD9-81ED-4DB2-BD59-A6C34878D82A}">
                    <a16:rowId xmlns:a16="http://schemas.microsoft.com/office/drawing/2014/main" val="3276318436"/>
                  </a:ext>
                </a:extLst>
              </a:tr>
            </a:tbl>
          </a:graphicData>
        </a:graphic>
      </p:graphicFrame>
    </p:spTree>
    <p:extLst>
      <p:ext uri="{BB962C8B-B14F-4D97-AF65-F5344CB8AC3E}">
        <p14:creationId xmlns:p14="http://schemas.microsoft.com/office/powerpoint/2010/main" val="189852950"/>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67"/>
              <a:t>TRAUMA</a:t>
            </a:r>
          </a:p>
        </p:txBody>
      </p:sp>
      <p:sp>
        <p:nvSpPr>
          <p:cNvPr id="3" name="Content Placeholder 2"/>
          <p:cNvSpPr>
            <a:spLocks noGrp="1"/>
          </p:cNvSpPr>
          <p:nvPr>
            <p:ph idx="1"/>
          </p:nvPr>
        </p:nvSpPr>
        <p:spPr>
          <a:xfrm>
            <a:off x="838201" y="1429765"/>
            <a:ext cx="11114315" cy="4916609"/>
          </a:xfrm>
        </p:spPr>
        <p:txBody>
          <a:bodyPr>
            <a:normAutofit/>
          </a:bodyPr>
          <a:lstStyle/>
          <a:p>
            <a:r>
              <a:rPr lang="en-US" sz="2533"/>
              <a:t>COUNTER-INTUITIVE RESPONSES</a:t>
            </a:r>
          </a:p>
          <a:p>
            <a:pPr marL="210301" lvl="1" indent="0">
              <a:buNone/>
            </a:pPr>
            <a:endParaRPr lang="en-US" sz="3200"/>
          </a:p>
        </p:txBody>
      </p:sp>
      <p:graphicFrame>
        <p:nvGraphicFramePr>
          <p:cNvPr id="4" name="Table 4">
            <a:extLst>
              <a:ext uri="{FF2B5EF4-FFF2-40B4-BE49-F238E27FC236}">
                <a16:creationId xmlns:a16="http://schemas.microsoft.com/office/drawing/2014/main" id="{5A3D1457-9F6A-4C46-81F8-64E2101E695D}"/>
              </a:ext>
            </a:extLst>
          </p:cNvPr>
          <p:cNvGraphicFramePr>
            <a:graphicFrameLocks noGrp="1"/>
          </p:cNvGraphicFramePr>
          <p:nvPr/>
        </p:nvGraphicFramePr>
        <p:xfrm>
          <a:off x="949842" y="1905584"/>
          <a:ext cx="10292318" cy="4204595"/>
        </p:xfrm>
        <a:graphic>
          <a:graphicData uri="http://schemas.openxmlformats.org/drawingml/2006/table">
            <a:tbl>
              <a:tblPr firstRow="1" bandRow="1">
                <a:tableStyleId>{5C22544A-7EE6-4342-B048-85BDC9FD1C3A}</a:tableStyleId>
              </a:tblPr>
              <a:tblGrid>
                <a:gridCol w="5146159">
                  <a:extLst>
                    <a:ext uri="{9D8B030D-6E8A-4147-A177-3AD203B41FA5}">
                      <a16:colId xmlns:a16="http://schemas.microsoft.com/office/drawing/2014/main" val="4172490908"/>
                    </a:ext>
                  </a:extLst>
                </a:gridCol>
                <a:gridCol w="5146159">
                  <a:extLst>
                    <a:ext uri="{9D8B030D-6E8A-4147-A177-3AD203B41FA5}">
                      <a16:colId xmlns:a16="http://schemas.microsoft.com/office/drawing/2014/main" val="3715322415"/>
                    </a:ext>
                  </a:extLst>
                </a:gridCol>
              </a:tblGrid>
              <a:tr h="4204595">
                <a:tc>
                  <a:txBody>
                    <a:bodyPr/>
                    <a:lstStyle/>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Displaying behavior after the event that does not conform with misperceptions about how a complainant “should” react</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Wide range of demeanor</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No one typical or “right” reaction</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Limited or no verbal physical resistance offered</a:t>
                      </a:r>
                    </a:p>
                  </a:txBody>
                  <a:tcPr marL="121920" marR="121920" marT="60960" marB="60960"/>
                </a:tc>
                <a:tc>
                  <a:txBody>
                    <a:bodyPr/>
                    <a:lstStyle/>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Questioning of event and actions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Effect of complainant’s own misconceptions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Effect of power differential</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Preservation of dignity</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Cultural or religious influences</a:t>
                      </a:r>
                    </a:p>
                    <a:p>
                      <a:pPr marL="342900" marR="0" lvl="0" indent="-342900" algn="l" defTabSz="914400" rtl="0" eaLnBrk="1" fontAlgn="auto" latinLnBrk="0" hangingPunct="1">
                        <a:lnSpc>
                          <a:spcPct val="100000"/>
                        </a:lnSpc>
                        <a:spcBef>
                          <a:spcPct val="20000"/>
                        </a:spcBef>
                        <a:spcAft>
                          <a:spcPct val="0"/>
                        </a:spcAft>
                        <a:buClr>
                          <a:srgbClr val="E45616"/>
                        </a:buClr>
                        <a:buSzTx/>
                        <a:buFont typeface="Wingdings" panose="05000000000000000000" pitchFamily="2" charset="2"/>
                        <a:buChar char="§"/>
                        <a:defRPr/>
                      </a:pPr>
                      <a:r>
                        <a:rPr kumimoji="0" lang="en-US" sz="2100" b="0" i="0" u="none" strike="noStrike" kern="1200" cap="none" spc="0" normalizeH="0" baseline="0" noProof="0">
                          <a:ln>
                            <a:noFill/>
                          </a:ln>
                          <a:solidFill>
                            <a:prstClr val="white"/>
                          </a:solidFill>
                          <a:effectLst/>
                          <a:uLnTx/>
                          <a:uFillTx/>
                          <a:latin typeface="Verdana" pitchFamily="34" charset="0"/>
                          <a:ea typeface="Verdana" pitchFamily="34" charset="0"/>
                        </a:rPr>
                        <a:t>Processing of incident not linear</a:t>
                      </a:r>
                    </a:p>
                  </a:txBody>
                  <a:tcPr marL="121920" marR="121920" marT="60960" marB="60960"/>
                </a:tc>
                <a:extLst>
                  <a:ext uri="{0D108BD9-81ED-4DB2-BD59-A6C34878D82A}">
                    <a16:rowId xmlns:a16="http://schemas.microsoft.com/office/drawing/2014/main" val="3276318436"/>
                  </a:ext>
                </a:extLst>
              </a:tr>
            </a:tbl>
          </a:graphicData>
        </a:graphic>
      </p:graphicFrame>
    </p:spTree>
    <p:extLst>
      <p:ext uri="{BB962C8B-B14F-4D97-AF65-F5344CB8AC3E}">
        <p14:creationId xmlns:p14="http://schemas.microsoft.com/office/powerpoint/2010/main" val="31513438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D187-AC98-4C06-AD14-D3FA4FA6C15D}"/>
              </a:ext>
            </a:extLst>
          </p:cNvPr>
          <p:cNvSpPr>
            <a:spLocks noGrp="1"/>
          </p:cNvSpPr>
          <p:nvPr>
            <p:ph type="title"/>
          </p:nvPr>
        </p:nvSpPr>
        <p:spPr/>
        <p:txBody>
          <a:bodyPr>
            <a:normAutofit/>
          </a:bodyPr>
          <a:lstStyle/>
          <a:p>
            <a:r>
              <a:rPr lang="en-US"/>
              <a:t>TRAUMA</a:t>
            </a:r>
          </a:p>
        </p:txBody>
      </p:sp>
      <p:sp>
        <p:nvSpPr>
          <p:cNvPr id="3" name="Content Placeholder 2">
            <a:extLst>
              <a:ext uri="{FF2B5EF4-FFF2-40B4-BE49-F238E27FC236}">
                <a16:creationId xmlns:a16="http://schemas.microsoft.com/office/drawing/2014/main" id="{6109D4D3-667A-4D76-AF52-5C96CE23BD08}"/>
              </a:ext>
            </a:extLst>
          </p:cNvPr>
          <p:cNvSpPr>
            <a:spLocks noGrp="1"/>
          </p:cNvSpPr>
          <p:nvPr>
            <p:ph idx="1"/>
          </p:nvPr>
        </p:nvSpPr>
        <p:spPr/>
        <p:txBody>
          <a:bodyPr>
            <a:normAutofit/>
          </a:bodyPr>
          <a:lstStyle/>
          <a:p>
            <a:r>
              <a:rPr lang="en-US"/>
              <a:t>THE IMPACTS OF TRAUMA</a:t>
            </a:r>
          </a:p>
          <a:p>
            <a:pPr marL="896068" lvl="1" indent="-457178"/>
            <a:r>
              <a:rPr lang="en-US"/>
              <a:t>Trauma</a:t>
            </a:r>
          </a:p>
          <a:p>
            <a:pPr marL="1237426" lvl="2" indent="-457178"/>
            <a:r>
              <a:rPr lang="en-US"/>
              <a:t>Can result in a disorganization of the person’s mind</a:t>
            </a:r>
          </a:p>
          <a:p>
            <a:pPr marL="1237426" lvl="2" indent="-457178"/>
            <a:r>
              <a:rPr lang="en-US"/>
              <a:t>Can cause one to lose the ability to process information if not addressed</a:t>
            </a:r>
          </a:p>
          <a:p>
            <a:pPr marL="1237426" lvl="2" indent="-457178"/>
            <a:r>
              <a:rPr lang="en-US"/>
              <a:t>Can affect every aspect of one’s life</a:t>
            </a:r>
          </a:p>
          <a:p>
            <a:pPr marL="1237426" lvl="2" indent="-457178"/>
            <a:r>
              <a:rPr lang="en-US"/>
              <a:t>Is linked to depression, anxiety, poor health…and more victimization</a:t>
            </a:r>
          </a:p>
          <a:p>
            <a:pPr marL="1237426" lvl="2" indent="-457178"/>
            <a:r>
              <a:rPr lang="en-US"/>
              <a:t>Can lead to negative coping behavior</a:t>
            </a:r>
          </a:p>
        </p:txBody>
      </p:sp>
      <p:sp>
        <p:nvSpPr>
          <p:cNvPr id="4" name="Slide Number Placeholder 3">
            <a:extLst>
              <a:ext uri="{FF2B5EF4-FFF2-40B4-BE49-F238E27FC236}">
                <a16:creationId xmlns:a16="http://schemas.microsoft.com/office/drawing/2014/main" id="{3479B0B6-CE95-43E7-B6F1-A8387D635BE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3575A"/>
                </a:solidFill>
                <a:effectLst/>
                <a:uLnTx/>
                <a:uFillTx/>
                <a:latin typeface="Calibri"/>
                <a:ea typeface="+mn-ea"/>
                <a:cs typeface="+mn-cs"/>
              </a:rPr>
              <a:t> Page </a:t>
            </a:r>
            <a:fld id="{9E0A1A08-C9DA-0A42-A47B-CB25B2FAC498}" type="slidenum">
              <a:rPr kumimoji="0" lang="en-US" sz="1800" b="0" i="0" u="none" strike="noStrike" kern="1200" cap="none" spc="0" normalizeH="0" baseline="0" noProof="0" smtClean="0">
                <a:ln>
                  <a:noFill/>
                </a:ln>
                <a:solidFill>
                  <a:srgbClr val="53575A"/>
                </a:solidFill>
                <a:effectLst/>
                <a:uLnTx/>
                <a:uFillTx/>
                <a:latin typeface="Calibri"/>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67</a:t>
            </a:fld>
            <a:endParaRPr kumimoji="0" lang="en-US" sz="1800" b="0" i="0" u="none" strike="noStrike" kern="1200" cap="none" spc="0" normalizeH="0" baseline="0" noProof="0">
              <a:ln>
                <a:noFill/>
              </a:ln>
              <a:solidFill>
                <a:srgbClr val="53575A"/>
              </a:solidFill>
              <a:effectLst/>
              <a:uLnTx/>
              <a:uFillTx/>
              <a:latin typeface="Calibri"/>
              <a:ea typeface="+mn-ea"/>
              <a:cs typeface="+mn-cs"/>
            </a:endParaRPr>
          </a:p>
        </p:txBody>
      </p:sp>
    </p:spTree>
    <p:extLst>
      <p:ext uri="{BB962C8B-B14F-4D97-AF65-F5344CB8AC3E}">
        <p14:creationId xmlns:p14="http://schemas.microsoft.com/office/powerpoint/2010/main" val="308677156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4D187-AC98-4C06-AD14-D3FA4FA6C15D}"/>
              </a:ext>
            </a:extLst>
          </p:cNvPr>
          <p:cNvSpPr>
            <a:spLocks noGrp="1"/>
          </p:cNvSpPr>
          <p:nvPr>
            <p:ph type="title"/>
          </p:nvPr>
        </p:nvSpPr>
        <p:spPr/>
        <p:txBody>
          <a:bodyPr>
            <a:normAutofit/>
          </a:bodyPr>
          <a:lstStyle/>
          <a:p>
            <a:r>
              <a:rPr lang="en-US"/>
              <a:t>TRAUMA</a:t>
            </a:r>
          </a:p>
        </p:txBody>
      </p:sp>
      <p:sp>
        <p:nvSpPr>
          <p:cNvPr id="3" name="Content Placeholder 2">
            <a:extLst>
              <a:ext uri="{FF2B5EF4-FFF2-40B4-BE49-F238E27FC236}">
                <a16:creationId xmlns:a16="http://schemas.microsoft.com/office/drawing/2014/main" id="{6109D4D3-667A-4D76-AF52-5C96CE23BD08}"/>
              </a:ext>
            </a:extLst>
          </p:cNvPr>
          <p:cNvSpPr>
            <a:spLocks noGrp="1"/>
          </p:cNvSpPr>
          <p:nvPr>
            <p:ph idx="1"/>
          </p:nvPr>
        </p:nvSpPr>
        <p:spPr/>
        <p:txBody>
          <a:bodyPr>
            <a:normAutofit fontScale="85000" lnSpcReduction="20000"/>
          </a:bodyPr>
          <a:lstStyle/>
          <a:p>
            <a:r>
              <a:rPr lang="en-US"/>
              <a:t>THE IMPACTS OF TRAUMA (cont’d)</a:t>
            </a:r>
          </a:p>
          <a:p>
            <a:pPr marL="896068" lvl="1" indent="-457178"/>
            <a:r>
              <a:rPr lang="en-US"/>
              <a:t>Difficulties of Processing Trauma</a:t>
            </a:r>
          </a:p>
          <a:p>
            <a:pPr marL="1237426" lvl="2" indent="-457178"/>
            <a:r>
              <a:rPr lang="en-US"/>
              <a:t>Response may vary as a result of accumulating incidents or other personal stress</a:t>
            </a:r>
          </a:p>
          <a:p>
            <a:pPr marL="1237426" lvl="2" indent="-457178"/>
            <a:r>
              <a:rPr lang="en-US"/>
              <a:t>Age at time of assault</a:t>
            </a:r>
          </a:p>
          <a:p>
            <a:pPr marL="896068" lvl="1" indent="-457178"/>
            <a:r>
              <a:rPr lang="en-US"/>
              <a:t>Impacts of Memory</a:t>
            </a:r>
          </a:p>
          <a:p>
            <a:pPr marL="1237426" lvl="2" indent="-457178"/>
            <a:r>
              <a:rPr lang="en-US"/>
              <a:t>Stress affects how a brain establishes, stores and retrieves memories</a:t>
            </a:r>
          </a:p>
          <a:p>
            <a:pPr marL="1237426" lvl="2" indent="-457178"/>
            <a:r>
              <a:rPr lang="en-US"/>
              <a:t>Major trauma may lead to fragmented recall</a:t>
            </a:r>
          </a:p>
          <a:p>
            <a:pPr marL="1237426" lvl="2" indent="-457178"/>
            <a:r>
              <a:rPr lang="en-US"/>
              <a:t>Differences in account over time may reflect memory processes rather than inattentiveness or deceit</a:t>
            </a:r>
          </a:p>
          <a:p>
            <a:r>
              <a:rPr lang="en-US"/>
              <a:t>CANNOT AUTOMATICALLY ASSUME WITNESS IS MORE OR LESS CREDIBLE DUE TO TRAUMA</a:t>
            </a:r>
          </a:p>
        </p:txBody>
      </p:sp>
      <p:sp>
        <p:nvSpPr>
          <p:cNvPr id="4" name="Slide Number Placeholder 3">
            <a:extLst>
              <a:ext uri="{FF2B5EF4-FFF2-40B4-BE49-F238E27FC236}">
                <a16:creationId xmlns:a16="http://schemas.microsoft.com/office/drawing/2014/main" id="{3479B0B6-CE95-43E7-B6F1-A8387D635BEA}"/>
              </a:ext>
            </a:extLst>
          </p:cNvPr>
          <p:cNvSpPr>
            <a:spLocks noGrp="1"/>
          </p:cNvSpPr>
          <p:nvPr>
            <p:ph type="sldNum" sz="quarter" idx="1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3575A"/>
                </a:solidFill>
                <a:effectLst/>
                <a:uLnTx/>
                <a:uFillTx/>
                <a:latin typeface="Calibri"/>
                <a:ea typeface="+mn-ea"/>
                <a:cs typeface="+mn-cs"/>
              </a:rPr>
              <a:t> Page </a:t>
            </a:r>
            <a:fld id="{9E0A1A08-C9DA-0A42-A47B-CB25B2FAC498}" type="slidenum">
              <a:rPr kumimoji="0" lang="en-US" sz="1800" b="0" i="0" u="none" strike="noStrike" kern="1200" cap="none" spc="0" normalizeH="0" baseline="0" noProof="0" smtClean="0">
                <a:ln>
                  <a:noFill/>
                </a:ln>
                <a:solidFill>
                  <a:srgbClr val="53575A"/>
                </a:solidFill>
                <a:effectLst/>
                <a:uLnTx/>
                <a:uFillTx/>
                <a:latin typeface="Calibri"/>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68</a:t>
            </a:fld>
            <a:endParaRPr kumimoji="0" lang="en-US" sz="1800" b="0" i="0" u="none" strike="noStrike" kern="1200" cap="none" spc="0" normalizeH="0" baseline="0" noProof="0">
              <a:ln>
                <a:noFill/>
              </a:ln>
              <a:solidFill>
                <a:srgbClr val="53575A"/>
              </a:solidFill>
              <a:effectLst/>
              <a:uLnTx/>
              <a:uFillTx/>
              <a:latin typeface="Calibri"/>
              <a:ea typeface="+mn-ea"/>
              <a:cs typeface="+mn-cs"/>
            </a:endParaRPr>
          </a:p>
        </p:txBody>
      </p:sp>
    </p:spTree>
    <p:extLst>
      <p:ext uri="{BB962C8B-B14F-4D97-AF65-F5344CB8AC3E}">
        <p14:creationId xmlns:p14="http://schemas.microsoft.com/office/powerpoint/2010/main" val="3183071227"/>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54241"/>
            <a:ext cx="8534900" cy="907735"/>
          </a:xfrm>
        </p:spPr>
        <p:txBody>
          <a:bodyPr>
            <a:noAutofit/>
          </a:bodyPr>
          <a:lstStyle/>
          <a:p>
            <a:r>
              <a:rPr lang="en-US"/>
              <a:t>REQUIREMENTS FOR adjudicators &amp; advisors</a:t>
            </a:r>
          </a:p>
        </p:txBody>
      </p:sp>
      <p:sp>
        <p:nvSpPr>
          <p:cNvPr id="3" name="Content Placeholder 2"/>
          <p:cNvSpPr>
            <a:spLocks noGrp="1"/>
          </p:cNvSpPr>
          <p:nvPr>
            <p:ph idx="1"/>
          </p:nvPr>
        </p:nvSpPr>
        <p:spPr>
          <a:xfrm>
            <a:off x="838200" y="1418878"/>
            <a:ext cx="10940144" cy="4916609"/>
          </a:xfrm>
        </p:spPr>
        <p:txBody>
          <a:bodyPr>
            <a:noAutofit/>
          </a:bodyPr>
          <a:lstStyle/>
          <a:p>
            <a:pPr lvl="1"/>
            <a:r>
              <a:rPr lang="en-US"/>
              <a:t>Training topics must include:</a:t>
            </a:r>
          </a:p>
          <a:p>
            <a:pPr lvl="2"/>
            <a:r>
              <a:rPr lang="en-US"/>
              <a:t>Definition of sexual harassment, </a:t>
            </a:r>
          </a:p>
          <a:p>
            <a:pPr lvl="2"/>
            <a:r>
              <a:rPr lang="en-US"/>
              <a:t>Scope of “educational program or activity,” </a:t>
            </a:r>
          </a:p>
          <a:p>
            <a:pPr lvl="2"/>
            <a:r>
              <a:rPr lang="en-US"/>
              <a:t>Investigation and grievance process, policies, </a:t>
            </a:r>
          </a:p>
          <a:p>
            <a:pPr lvl="2"/>
            <a:r>
              <a:rPr lang="en-US"/>
              <a:t>Impartiality</a:t>
            </a:r>
          </a:p>
          <a:p>
            <a:pPr lvl="2"/>
            <a:r>
              <a:rPr lang="en-US"/>
              <a:t>Technology to be used at a live hearing (adjudicators), and</a:t>
            </a:r>
          </a:p>
          <a:p>
            <a:pPr lvl="2"/>
            <a:r>
              <a:rPr lang="en-US"/>
              <a:t>Relevance of questions and evidence (adjudicators)</a:t>
            </a:r>
          </a:p>
        </p:txBody>
      </p:sp>
    </p:spTree>
    <p:extLst>
      <p:ext uri="{BB962C8B-B14F-4D97-AF65-F5344CB8AC3E}">
        <p14:creationId xmlns:p14="http://schemas.microsoft.com/office/powerpoint/2010/main" val="307851184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EE79C-8A71-44CB-9CD4-9759D0BE2BCA}"/>
              </a:ext>
            </a:extLst>
          </p:cNvPr>
          <p:cNvSpPr>
            <a:spLocks noGrp="1"/>
          </p:cNvSpPr>
          <p:nvPr>
            <p:ph type="title"/>
          </p:nvPr>
        </p:nvSpPr>
        <p:spPr/>
        <p:txBody>
          <a:bodyPr/>
          <a:lstStyle/>
          <a:p>
            <a:r>
              <a:rPr lang="en-US"/>
              <a:t>Title ix prohibits sex discrimination</a:t>
            </a:r>
          </a:p>
        </p:txBody>
      </p:sp>
      <p:sp>
        <p:nvSpPr>
          <p:cNvPr id="3" name="Content Placeholder 2">
            <a:extLst>
              <a:ext uri="{FF2B5EF4-FFF2-40B4-BE49-F238E27FC236}">
                <a16:creationId xmlns:a16="http://schemas.microsoft.com/office/drawing/2014/main" id="{4129B07F-B6EF-4286-AAF1-B523A1F513D0}"/>
              </a:ext>
            </a:extLst>
          </p:cNvPr>
          <p:cNvSpPr>
            <a:spLocks noGrp="1"/>
          </p:cNvSpPr>
          <p:nvPr>
            <p:ph idx="1"/>
          </p:nvPr>
        </p:nvSpPr>
        <p:spPr/>
        <p:txBody>
          <a:bodyPr/>
          <a:lstStyle/>
          <a:p>
            <a:r>
              <a:rPr lang="en-US"/>
              <a:t>“No person in the United States shall, on the basis of sex, be excluded from participation in, be denied the benefits of, or be subjected to discrimination under any education program or activity receiving Federal financial assistance . . . ”</a:t>
            </a:r>
          </a:p>
          <a:p>
            <a:r>
              <a:rPr lang="en-US"/>
              <a:t>						20 U.S.C. § 1681(a)</a:t>
            </a:r>
          </a:p>
          <a:p>
            <a:endParaRPr lang="en-US"/>
          </a:p>
        </p:txBody>
      </p:sp>
      <p:sp>
        <p:nvSpPr>
          <p:cNvPr id="4" name="Slide Number Placeholder 3">
            <a:extLst>
              <a:ext uri="{FF2B5EF4-FFF2-40B4-BE49-F238E27FC236}">
                <a16:creationId xmlns:a16="http://schemas.microsoft.com/office/drawing/2014/main" id="{5404A37D-FD60-49C5-910E-2C115C28F36F}"/>
              </a:ext>
            </a:extLst>
          </p:cNvPr>
          <p:cNvSpPr>
            <a:spLocks noGrp="1"/>
          </p:cNvSpPr>
          <p:nvPr>
            <p:ph type="sldNum" sz="quarter" idx="11"/>
          </p:nvPr>
        </p:nvSpPr>
        <p:spPr/>
        <p:txBody>
          <a:bodyPr/>
          <a:lstStyle/>
          <a:p>
            <a:pPr marL="0" marR="0" lvl="0" indent="0" algn="l" defTabSz="914354"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a:ln>
                  <a:noFill/>
                </a:ln>
                <a:solidFill>
                  <a:srgbClr val="53575A"/>
                </a:solidFill>
                <a:effectLst/>
                <a:uLnTx/>
                <a:uFillTx/>
                <a:latin typeface="Calibri"/>
                <a:ea typeface="+mn-ea"/>
                <a:cs typeface="+mn-cs"/>
              </a:rPr>
              <a:t> Page </a:t>
            </a:r>
            <a:fld id="{9E0A1A08-C9DA-0A42-A47B-CB25B2FAC498}" type="slidenum">
              <a:rPr kumimoji="0" lang="en-US" sz="1800" b="0" i="0" u="none" strike="noStrike" kern="1200" cap="none" spc="0" normalizeH="0" baseline="0" noProof="0">
                <a:ln>
                  <a:noFill/>
                </a:ln>
                <a:solidFill>
                  <a:srgbClr val="53575A"/>
                </a:solidFill>
                <a:effectLst/>
                <a:uLnTx/>
                <a:uFillTx/>
                <a:latin typeface="Calibri"/>
                <a:ea typeface="+mn-ea"/>
                <a:cs typeface="+mn-cs"/>
              </a:rPr>
              <a:pPr marL="0" marR="0" lvl="0" indent="0" algn="l" defTabSz="914354" rtl="0" eaLnBrk="1" fontAlgn="auto" latinLnBrk="0" hangingPunct="1">
                <a:lnSpc>
                  <a:spcPct val="100000"/>
                </a:lnSpc>
                <a:spcBef>
                  <a:spcPct val="0"/>
                </a:spcBef>
                <a:spcAft>
                  <a:spcPct val="0"/>
                </a:spcAft>
                <a:buClrTx/>
                <a:buSzTx/>
                <a:buFontTx/>
                <a:buNone/>
                <a:defRPr/>
              </a:pPr>
              <a:t>7</a:t>
            </a:fld>
            <a:endParaRPr kumimoji="0" lang="en-US" sz="1800" b="0" i="0" u="none" strike="noStrike" kern="1200" cap="none" spc="0" normalizeH="0" baseline="0" noProof="0">
              <a:ln>
                <a:noFill/>
              </a:ln>
              <a:solidFill>
                <a:srgbClr val="53575A"/>
              </a:solidFill>
              <a:effectLst/>
              <a:uLnTx/>
              <a:uFillTx/>
              <a:latin typeface="Calibri"/>
              <a:ea typeface="+mn-ea"/>
              <a:cs typeface="+mn-cs"/>
            </a:endParaRPr>
          </a:p>
        </p:txBody>
      </p:sp>
    </p:spTree>
    <p:extLst>
      <p:ext uri="{BB962C8B-B14F-4D97-AF65-F5344CB8AC3E}">
        <p14:creationId xmlns:p14="http://schemas.microsoft.com/office/powerpoint/2010/main" val="2152839464"/>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REQUIREMENTS FOR Adjudicators &amp; advisors</a:t>
            </a:r>
          </a:p>
        </p:txBody>
      </p:sp>
      <p:sp>
        <p:nvSpPr>
          <p:cNvPr id="3" name="Content Placeholder 2"/>
          <p:cNvSpPr>
            <a:spLocks noGrp="1"/>
          </p:cNvSpPr>
          <p:nvPr>
            <p:ph idx="1"/>
          </p:nvPr>
        </p:nvSpPr>
        <p:spPr>
          <a:xfrm>
            <a:off x="838201" y="1429764"/>
            <a:ext cx="10624456" cy="4916609"/>
          </a:xfrm>
        </p:spPr>
        <p:txBody>
          <a:bodyPr>
            <a:normAutofit/>
          </a:bodyPr>
          <a:lstStyle/>
          <a:p>
            <a:pPr lvl="0"/>
            <a:r>
              <a:rPr lang="en-US"/>
              <a:t>CAMPUS SAVE ACT</a:t>
            </a:r>
          </a:p>
          <a:p>
            <a:pPr lvl="1"/>
            <a:r>
              <a:rPr lang="en-US"/>
              <a:t>Procedures for Campus disciplinary hearings must be conducted by officials, who at a minimum, receive annual training on issues related to Violence Against Women (“VAWA”) crimes – (Sexual Assault, Domestic Violence, Dating Violence and Stalking).            (Campus SaVE Act)</a:t>
            </a:r>
          </a:p>
        </p:txBody>
      </p:sp>
    </p:spTree>
    <p:extLst>
      <p:ext uri="{BB962C8B-B14F-4D97-AF65-F5344CB8AC3E}">
        <p14:creationId xmlns:p14="http://schemas.microsoft.com/office/powerpoint/2010/main" val="3053437919"/>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ADJUDICATION ORGANIZATION &amp; PLANNING</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18590642"/>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Hearing rULES</a:t>
            </a:r>
            <a:endParaRPr lang="en-US" sz="2133"/>
          </a:p>
        </p:txBody>
      </p:sp>
      <p:sp>
        <p:nvSpPr>
          <p:cNvPr id="3" name="Content Placeholder 2"/>
          <p:cNvSpPr>
            <a:spLocks noGrp="1"/>
          </p:cNvSpPr>
          <p:nvPr>
            <p:ph idx="1"/>
          </p:nvPr>
        </p:nvSpPr>
        <p:spPr>
          <a:xfrm>
            <a:off x="838201" y="1429764"/>
            <a:ext cx="10689772" cy="4916609"/>
          </a:xfrm>
        </p:spPr>
        <p:txBody>
          <a:bodyPr>
            <a:normAutofit fontScale="70000" lnSpcReduction="20000"/>
          </a:bodyPr>
          <a:lstStyle/>
          <a:p>
            <a:pPr indent="-228594"/>
            <a:r>
              <a:rPr lang="en-US" sz="3467"/>
              <a:t>Live Hearings</a:t>
            </a:r>
          </a:p>
          <a:p>
            <a:pPr lvl="1"/>
            <a:r>
              <a:rPr lang="en-US" sz="3333"/>
              <a:t>Hearings may be conducted in-person or at the institution’s discretion, virtually by means of technology enabling the participants to see and hear each other simultaneously.</a:t>
            </a:r>
          </a:p>
          <a:p>
            <a:pPr lvl="1"/>
            <a:r>
              <a:rPr lang="en-US" sz="3333"/>
              <a:t>Each party’s advisor will have the opportunity to cross-examine the opposing party and witnesses – directly, orally and in real time</a:t>
            </a:r>
          </a:p>
          <a:p>
            <a:pPr lvl="1"/>
            <a:r>
              <a:rPr lang="en-US" sz="3333"/>
              <a:t>Decision-maker(s) must determine if questions are relevant before party/</a:t>
            </a:r>
            <a:br>
              <a:rPr lang="en-US" sz="3333"/>
            </a:br>
            <a:r>
              <a:rPr lang="en-US" sz="3333"/>
              <a:t>witnesses responds. However, cannot require submission of questions in writing in advance</a:t>
            </a:r>
          </a:p>
          <a:p>
            <a:pPr lvl="1"/>
            <a:r>
              <a:rPr lang="en-US" sz="3333"/>
              <a:t>Institution must provide an advisor for any party who does not have one present at the hearing</a:t>
            </a:r>
          </a:p>
          <a:p>
            <a:pPr lvl="2"/>
            <a:r>
              <a:rPr lang="en-US" sz="3067"/>
              <a:t>Institution chooses the advisor who may be, but is not required to be, an attorney to conduct cross-examination</a:t>
            </a:r>
          </a:p>
          <a:p>
            <a:pPr lvl="2"/>
            <a:r>
              <a:rPr lang="en-US" sz="3067"/>
              <a:t>Advisor is provided without cost to the party</a:t>
            </a:r>
          </a:p>
        </p:txBody>
      </p:sp>
    </p:spTree>
    <p:extLst>
      <p:ext uri="{BB962C8B-B14F-4D97-AF65-F5344CB8AC3E}">
        <p14:creationId xmlns:p14="http://schemas.microsoft.com/office/powerpoint/2010/main" val="2211245045"/>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05BB4C2-5A87-4679-8382-76E462B6C18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637" y="14"/>
            <a:ext cx="8946364" cy="6857985"/>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Title 2"/>
          <p:cNvSpPr>
            <a:spLocks noGrp="1"/>
          </p:cNvSpPr>
          <p:nvPr>
            <p:ph type="title"/>
          </p:nvPr>
        </p:nvSpPr>
        <p:spPr>
          <a:xfrm>
            <a:off x="371093" y="1161289"/>
            <a:ext cx="3438144" cy="1239012"/>
          </a:xfrm>
        </p:spPr>
        <p:txBody>
          <a:bodyPr vert="horz" lIns="121920" tIns="60960" rIns="121920" bIns="60960" rtlCol="0" anchor="ctr">
            <a:normAutofit/>
          </a:bodyPr>
          <a:lstStyle/>
          <a:p>
            <a:pPr defTabSz="1219170"/>
            <a:r>
              <a:rPr lang="en-US" sz="3467">
                <a:solidFill>
                  <a:srgbClr val="FE5000"/>
                </a:solidFill>
              </a:rPr>
              <a:t>Hearing rules </a:t>
            </a:r>
            <a:r>
              <a:rPr lang="en-US" sz="2133">
                <a:solidFill>
                  <a:srgbClr val="FE5000"/>
                </a:solidFill>
              </a:rPr>
              <a:t>(cont’d)</a:t>
            </a:r>
          </a:p>
        </p:txBody>
      </p:sp>
      <p:sp>
        <p:nvSpPr>
          <p:cNvPr id="4" name="Text Placeholder 3"/>
          <p:cNvSpPr>
            <a:spLocks noGrp="1"/>
          </p:cNvSpPr>
          <p:nvPr>
            <p:ph type="body" sz="half" idx="2"/>
          </p:nvPr>
        </p:nvSpPr>
        <p:spPr>
          <a:xfrm>
            <a:off x="371093" y="2718053"/>
            <a:ext cx="4075435" cy="3207259"/>
          </a:xfrm>
        </p:spPr>
        <p:txBody>
          <a:bodyPr vert="horz" lIns="121920" tIns="60960" rIns="121920" bIns="60960" rtlCol="0" anchor="t">
            <a:normAutofit/>
          </a:bodyPr>
          <a:lstStyle/>
          <a:p>
            <a:pPr defTabSz="1219170">
              <a:lnSpc>
                <a:spcPct val="90000"/>
              </a:lnSpc>
            </a:pPr>
            <a:r>
              <a:rPr lang="en-US">
                <a:solidFill>
                  <a:srgbClr val="31BED1"/>
                </a:solidFill>
              </a:rPr>
              <a:t>recording</a:t>
            </a:r>
          </a:p>
          <a:p>
            <a:pPr marL="304792" lvl="1" indent="-304792" defTabSz="1219170">
              <a:lnSpc>
                <a:spcPct val="90000"/>
              </a:lnSpc>
              <a:buFont typeface="Arial" panose="020B0604020202020204" pitchFamily="34" charset="0"/>
              <a:buChar char="•"/>
            </a:pPr>
            <a:r>
              <a:rPr lang="en-US" sz="2667"/>
              <a:t>Institution must record hearings (audio, audiovisual, or transcript) and make it available to the parties for review</a:t>
            </a:r>
          </a:p>
        </p:txBody>
      </p:sp>
      <p:sp>
        <p:nvSpPr>
          <p:cNvPr id="14" name="Rectangle 13">
            <a:extLst>
              <a:ext uri="{FF2B5EF4-FFF2-40B4-BE49-F238E27FC236}">
                <a16:creationId xmlns:a16="http://schemas.microsoft.com/office/drawing/2014/main" id="{DE5CB33C-4A84-4505-BA74-669AF3E2005A}"/>
              </a:ext>
            </a:extLst>
          </p:cNvPr>
          <p:cNvSpPr/>
          <p:nvPr/>
        </p:nvSpPr>
        <p:spPr>
          <a:xfrm>
            <a:off x="1" y="6379690"/>
            <a:ext cx="12201960" cy="51143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6" name="Slide Number Placeholder 8">
            <a:extLst>
              <a:ext uri="{FF2B5EF4-FFF2-40B4-BE49-F238E27FC236}">
                <a16:creationId xmlns:a16="http://schemas.microsoft.com/office/drawing/2014/main" id="{0AB46312-F6C8-4436-AC5C-64666062B14F}"/>
              </a:ext>
            </a:extLst>
          </p:cNvPr>
          <p:cNvSpPr txBox="1"/>
          <p:nvPr/>
        </p:nvSpPr>
        <p:spPr>
          <a:xfrm>
            <a:off x="156590" y="6460733"/>
            <a:ext cx="1115020"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spcAft>
                <a:spcPts val="800"/>
              </a:spcAft>
            </a:pPr>
            <a:fld id="{9E0A1A08-C9DA-0A42-A47B-CB25B2FAC498}" type="slidenum">
              <a:rPr lang="en-US" sz="1467">
                <a:solidFill>
                  <a:schemeClr val="accent1"/>
                </a:solidFill>
              </a:rPr>
              <a:pPr>
                <a:spcAft>
                  <a:spcPts val="800"/>
                </a:spcAft>
              </a:pPr>
              <a:t>73</a:t>
            </a:fld>
            <a:endParaRPr lang="en-US" sz="1467">
              <a:solidFill>
                <a:schemeClr val="accent1"/>
              </a:solidFill>
            </a:endParaRPr>
          </a:p>
        </p:txBody>
      </p:sp>
      <p:sp>
        <p:nvSpPr>
          <p:cNvPr id="18" name="Slide Number Placeholder 8">
            <a:extLst>
              <a:ext uri="{FF2B5EF4-FFF2-40B4-BE49-F238E27FC236}">
                <a16:creationId xmlns:a16="http://schemas.microsoft.com/office/drawing/2014/main" id="{6396FCC2-DF3B-42B1-808A-E6295DA74451}"/>
              </a:ext>
            </a:extLst>
          </p:cNvPr>
          <p:cNvSpPr txBox="1"/>
          <p:nvPr/>
        </p:nvSpPr>
        <p:spPr>
          <a:xfrm>
            <a:off x="7185097" y="6460733"/>
            <a:ext cx="4757884"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r">
              <a:spcAft>
                <a:spcPts val="800"/>
              </a:spcAft>
            </a:pPr>
            <a:r>
              <a:rPr lang="en-US" sz="1467">
                <a:solidFill>
                  <a:schemeClr val="bg2">
                    <a:lumMod val="50000"/>
                  </a:schemeClr>
                </a:solidFill>
              </a:rPr>
              <a:t>Boston      Framingham     Worcester     </a:t>
            </a:r>
            <a:r>
              <a:rPr lang="en-US" sz="1467">
                <a:solidFill>
                  <a:schemeClr val="accent1"/>
                </a:solidFill>
              </a:rPr>
              <a:t>BOWDITCH.COM</a:t>
            </a:r>
          </a:p>
        </p:txBody>
      </p:sp>
      <p:pic>
        <p:nvPicPr>
          <p:cNvPr id="15" name="Picture 14" descr="Bowditch.png">
            <a:extLst>
              <a:ext uri="{FF2B5EF4-FFF2-40B4-BE49-F238E27FC236}">
                <a16:creationId xmlns:a16="http://schemas.microsoft.com/office/drawing/2014/main" id="{43116228-9EE5-484A-B5A3-4B44028FEEF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92235" y="397081"/>
            <a:ext cx="1924261" cy="415369"/>
          </a:xfrm>
          <a:prstGeom prst="rect">
            <a:avLst/>
          </a:prstGeom>
        </p:spPr>
      </p:pic>
    </p:spTree>
    <p:extLst>
      <p:ext uri="{BB962C8B-B14F-4D97-AF65-F5344CB8AC3E}">
        <p14:creationId xmlns:p14="http://schemas.microsoft.com/office/powerpoint/2010/main" val="873191753"/>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Hearing rULES </a:t>
            </a:r>
            <a:r>
              <a:rPr lang="en-US" sz="2133"/>
              <a:t>(cont’d)</a:t>
            </a:r>
          </a:p>
        </p:txBody>
      </p:sp>
      <p:sp>
        <p:nvSpPr>
          <p:cNvPr id="3" name="Content Placeholder 2"/>
          <p:cNvSpPr>
            <a:spLocks noGrp="1"/>
          </p:cNvSpPr>
          <p:nvPr>
            <p:ph idx="1"/>
          </p:nvPr>
        </p:nvSpPr>
        <p:spPr>
          <a:xfrm>
            <a:off x="838201" y="1429764"/>
            <a:ext cx="10689772" cy="4916609"/>
          </a:xfrm>
        </p:spPr>
        <p:txBody>
          <a:bodyPr>
            <a:normAutofit/>
          </a:bodyPr>
          <a:lstStyle/>
          <a:p>
            <a:pPr indent="-228594"/>
            <a:r>
              <a:rPr lang="en-US"/>
              <a:t>Statements and Admissions</a:t>
            </a:r>
          </a:p>
          <a:p>
            <a:pPr lvl="1"/>
            <a:r>
              <a:rPr lang="en-US"/>
              <a:t>If a party is not subject to cross-examination, their prior statements in writing or otherwise, cannot be relied on in </a:t>
            </a:r>
            <a:br>
              <a:rPr lang="en-US"/>
            </a:br>
            <a:r>
              <a:rPr lang="en-US"/>
              <a:t>making determinations responsibility</a:t>
            </a:r>
          </a:p>
          <a:p>
            <a:pPr lvl="1"/>
            <a:r>
              <a:rPr lang="en-US"/>
              <a:t>No inference as to responsibility </a:t>
            </a:r>
          </a:p>
          <a:p>
            <a:pPr lvl="1"/>
            <a:r>
              <a:rPr lang="en-US"/>
              <a:t>Cannot rely on other witnesses concerning prior statement</a:t>
            </a:r>
          </a:p>
          <a:p>
            <a:pPr lvl="1"/>
            <a:r>
              <a:rPr lang="en-US"/>
              <a:t>Cannot rely on police or other reports about a party’s statements contained therein if the party is not subject cross-examination</a:t>
            </a:r>
          </a:p>
        </p:txBody>
      </p:sp>
    </p:spTree>
    <p:extLst>
      <p:ext uri="{BB962C8B-B14F-4D97-AF65-F5344CB8AC3E}">
        <p14:creationId xmlns:p14="http://schemas.microsoft.com/office/powerpoint/2010/main" val="176492102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PREPARATION AND INITIAL MATTERS</a:t>
            </a:r>
            <a:endParaRPr lang="en-US" sz="2133"/>
          </a:p>
        </p:txBody>
      </p:sp>
      <p:sp>
        <p:nvSpPr>
          <p:cNvPr id="3" name="Content Placeholder 2"/>
          <p:cNvSpPr>
            <a:spLocks noGrp="1"/>
          </p:cNvSpPr>
          <p:nvPr>
            <p:ph idx="1"/>
          </p:nvPr>
        </p:nvSpPr>
        <p:spPr>
          <a:xfrm>
            <a:off x="838200" y="1429764"/>
            <a:ext cx="11114315" cy="4916609"/>
          </a:xfrm>
        </p:spPr>
        <p:txBody>
          <a:bodyPr>
            <a:normAutofit fontScale="62500" lnSpcReduction="20000"/>
          </a:bodyPr>
          <a:lstStyle/>
          <a:p>
            <a:pPr lvl="1"/>
            <a:r>
              <a:rPr lang="en-US" sz="3200"/>
              <a:t>Review investigation report</a:t>
            </a:r>
          </a:p>
          <a:p>
            <a:pPr lvl="1"/>
            <a:r>
              <a:rPr lang="en-US" sz="3200"/>
              <a:t>Identify appropriate time and location for hearing</a:t>
            </a:r>
          </a:p>
          <a:p>
            <a:pPr lvl="1"/>
            <a:r>
              <a:rPr lang="en-US" sz="3200"/>
              <a:t>Provide written notice for the hearing </a:t>
            </a:r>
          </a:p>
          <a:p>
            <a:pPr lvl="2"/>
            <a:r>
              <a:rPr lang="en-US" sz="2933"/>
              <a:t>address accommodation needs and rules concerning attendance and participation of advisor </a:t>
            </a:r>
          </a:p>
          <a:p>
            <a:pPr lvl="2"/>
            <a:r>
              <a:rPr lang="en-US" sz="2933"/>
              <a:t>Give sufficient time to prepare</a:t>
            </a:r>
          </a:p>
          <a:p>
            <a:pPr lvl="1"/>
            <a:r>
              <a:rPr lang="en-US" sz="3200"/>
              <a:t>Prepare, prepare, prepare</a:t>
            </a:r>
          </a:p>
          <a:p>
            <a:pPr lvl="1"/>
            <a:r>
              <a:rPr lang="en-US" sz="3200"/>
              <a:t>Assemble documents and other materials you will use </a:t>
            </a:r>
          </a:p>
          <a:p>
            <a:pPr lvl="1"/>
            <a:r>
              <a:rPr lang="en-US" sz="3200"/>
              <a:t>Create an outline for the hearing. The outline is a guidance document (be flexible and prepared to deviate) </a:t>
            </a:r>
          </a:p>
          <a:p>
            <a:pPr lvl="1"/>
            <a:r>
              <a:rPr lang="en-US" sz="3200"/>
              <a:t>Inform parties you will be recording and start the recording at the beginning of each hearing</a:t>
            </a:r>
          </a:p>
          <a:p>
            <a:pPr lvl="1"/>
            <a:r>
              <a:rPr lang="en-US" sz="3200"/>
              <a:t>Provide an introduction concerning the hearing process and the role of the Investigator </a:t>
            </a:r>
          </a:p>
          <a:p>
            <a:pPr lvl="1"/>
            <a:r>
              <a:rPr lang="en-US" sz="3200"/>
              <a:t>Advise hearing attendees of rights and expectations in the adjudicatory process</a:t>
            </a:r>
          </a:p>
          <a:p>
            <a:pPr lvl="1"/>
            <a:r>
              <a:rPr lang="en-US" sz="3200"/>
              <a:t>Explain importance of honesty, institution’s prohibition on retaliation, and the adjudicatory process</a:t>
            </a:r>
          </a:p>
        </p:txBody>
      </p:sp>
    </p:spTree>
    <p:extLst>
      <p:ext uri="{BB962C8B-B14F-4D97-AF65-F5344CB8AC3E}">
        <p14:creationId xmlns:p14="http://schemas.microsoft.com/office/powerpoint/2010/main" val="2713420111"/>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ASKING THE QUESTIONS – Things to do</a:t>
            </a:r>
            <a:endParaRPr lang="en-US" sz="2133"/>
          </a:p>
        </p:txBody>
      </p:sp>
      <p:sp>
        <p:nvSpPr>
          <p:cNvPr id="3" name="Content Placeholder 2"/>
          <p:cNvSpPr>
            <a:spLocks noGrp="1"/>
          </p:cNvSpPr>
          <p:nvPr>
            <p:ph idx="1"/>
          </p:nvPr>
        </p:nvSpPr>
        <p:spPr>
          <a:xfrm>
            <a:off x="838201" y="1151854"/>
            <a:ext cx="10580913" cy="5438989"/>
          </a:xfrm>
        </p:spPr>
        <p:txBody>
          <a:bodyPr>
            <a:normAutofit fontScale="92500" lnSpcReduction="10000"/>
          </a:bodyPr>
          <a:lstStyle/>
          <a:p>
            <a:pPr lvl="1"/>
            <a:r>
              <a:rPr lang="en-US"/>
              <a:t>Short, neutral, non-judgmental, and open-ended questions</a:t>
            </a:r>
          </a:p>
          <a:p>
            <a:pPr lvl="1"/>
            <a:r>
              <a:rPr lang="en-US"/>
              <a:t>Who, What, Where, When and How (sometimes “Why”)</a:t>
            </a:r>
          </a:p>
          <a:p>
            <a:pPr lvl="1"/>
            <a:r>
              <a:rPr lang="en-US" sz="2800"/>
              <a:t>Ask varied questions on same subject, and allow time to respond</a:t>
            </a:r>
          </a:p>
          <a:p>
            <a:pPr lvl="1"/>
            <a:r>
              <a:rPr lang="en-US" sz="2800"/>
              <a:t>Ask for clarification of unfamiliar slang words – be sure that you and the witness mean the same thing (e.g. “hook-up”)</a:t>
            </a:r>
          </a:p>
          <a:p>
            <a:pPr lvl="1"/>
            <a:r>
              <a:rPr lang="en-US"/>
              <a:t>When consent is at issue, probe conclusory statements, e.g., the sex was consensual.</a:t>
            </a:r>
          </a:p>
          <a:p>
            <a:pPr lvl="2"/>
            <a:r>
              <a:rPr lang="en-US"/>
              <a:t>What is it that led you to believe he/she consented to sex?</a:t>
            </a:r>
          </a:p>
          <a:p>
            <a:pPr lvl="2"/>
            <a:r>
              <a:rPr lang="en-US"/>
              <a:t>What did she do that led you to believe he/she consented?</a:t>
            </a:r>
            <a:endParaRPr lang="en-US" sz="2800"/>
          </a:p>
          <a:p>
            <a:pPr lvl="1"/>
            <a:r>
              <a:rPr lang="en-US" sz="2800"/>
              <a:t>Establish the chronology, and confirm that you’ve got it right</a:t>
            </a:r>
          </a:p>
          <a:p>
            <a:pPr lvl="1"/>
            <a:r>
              <a:rPr lang="en-US" sz="2800"/>
              <a:t>Give the Complainant and the Respondent an opportunity to add information. </a:t>
            </a:r>
          </a:p>
        </p:txBody>
      </p:sp>
    </p:spTree>
    <p:extLst>
      <p:ext uri="{BB962C8B-B14F-4D97-AF65-F5344CB8AC3E}">
        <p14:creationId xmlns:p14="http://schemas.microsoft.com/office/powerpoint/2010/main" val="390326296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ASKING THE QUESTIONS – Things to do</a:t>
            </a:r>
            <a:endParaRPr lang="en-US" sz="2133"/>
          </a:p>
        </p:txBody>
      </p:sp>
      <p:sp>
        <p:nvSpPr>
          <p:cNvPr id="3" name="Content Placeholder 2"/>
          <p:cNvSpPr>
            <a:spLocks noGrp="1"/>
          </p:cNvSpPr>
          <p:nvPr>
            <p:ph idx="1"/>
          </p:nvPr>
        </p:nvSpPr>
        <p:spPr>
          <a:xfrm>
            <a:off x="838201" y="1151854"/>
            <a:ext cx="10580913" cy="5438989"/>
          </a:xfrm>
        </p:spPr>
        <p:txBody>
          <a:bodyPr>
            <a:normAutofit/>
          </a:bodyPr>
          <a:lstStyle/>
          <a:p>
            <a:pPr lvl="1"/>
            <a:r>
              <a:rPr lang="en-US"/>
              <a:t>When consent is at issue, probe conclusory statements, e.g., the sex was consensual.</a:t>
            </a:r>
          </a:p>
          <a:p>
            <a:pPr lvl="2"/>
            <a:r>
              <a:rPr lang="en-US"/>
              <a:t>What is it that led you to believe he/she consented to sex?</a:t>
            </a:r>
          </a:p>
          <a:p>
            <a:pPr lvl="2"/>
            <a:r>
              <a:rPr lang="en-US"/>
              <a:t>What did she do that led you to believe he/she consented?</a:t>
            </a:r>
          </a:p>
          <a:p>
            <a:pPr lvl="1"/>
            <a:r>
              <a:rPr lang="en-US"/>
              <a:t>When drugs or alcohol make consent questionable, see suggested areas of inquiry below.</a:t>
            </a:r>
          </a:p>
          <a:p>
            <a:pPr lvl="1"/>
            <a:r>
              <a:rPr lang="en-US"/>
              <a:t>Explore material inconsistencies with prior statements.  </a:t>
            </a:r>
          </a:p>
          <a:p>
            <a:pPr lvl="2"/>
            <a:r>
              <a:rPr lang="en-US"/>
              <a:t>According to the police report/prehearing statements provided to the Panel, you said a friend let you into the complainant’s dorm.  In your opening statement, you indicated that the complainant let you in.  Could you clarify this?</a:t>
            </a:r>
          </a:p>
        </p:txBody>
      </p:sp>
    </p:spTree>
    <p:extLst>
      <p:ext uri="{BB962C8B-B14F-4D97-AF65-F5344CB8AC3E}">
        <p14:creationId xmlns:p14="http://schemas.microsoft.com/office/powerpoint/2010/main" val="2837399805"/>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ASKING THE QUESTIONS – Things to avoid</a:t>
            </a:r>
            <a:endParaRPr lang="en-US" sz="2133"/>
          </a:p>
        </p:txBody>
      </p:sp>
      <p:sp>
        <p:nvSpPr>
          <p:cNvPr id="3" name="Content Placeholder 2"/>
          <p:cNvSpPr>
            <a:spLocks noGrp="1"/>
          </p:cNvSpPr>
          <p:nvPr>
            <p:ph idx="1"/>
          </p:nvPr>
        </p:nvSpPr>
        <p:spPr>
          <a:xfrm>
            <a:off x="838201" y="1151854"/>
            <a:ext cx="10580913" cy="5438989"/>
          </a:xfrm>
        </p:spPr>
        <p:txBody>
          <a:bodyPr>
            <a:normAutofit fontScale="92500" lnSpcReduction="20000"/>
          </a:bodyPr>
          <a:lstStyle/>
          <a:p>
            <a:pPr lvl="1"/>
            <a:r>
              <a:rPr lang="en-US"/>
              <a:t>Avoid questions that call for speculation or guessing, e.g.,</a:t>
            </a:r>
          </a:p>
          <a:p>
            <a:pPr lvl="2"/>
            <a:r>
              <a:rPr lang="en-US"/>
              <a:t>Why did the victim do that?  </a:t>
            </a:r>
          </a:p>
          <a:p>
            <a:pPr lvl="1"/>
            <a:r>
              <a:rPr lang="en-US"/>
              <a:t>Personal knowledge – avoid asking witnesses questions about their opinions or about subjects on which they lack knowledge, but do probe when the basis for a witness statement is unclear, e.g.,</a:t>
            </a:r>
          </a:p>
          <a:p>
            <a:pPr lvl="2"/>
            <a:r>
              <a:rPr lang="en-US"/>
              <a:t>How do you know that [Complainant] wanted to have sex with the accused?</a:t>
            </a:r>
          </a:p>
          <a:p>
            <a:pPr lvl="1"/>
            <a:r>
              <a:rPr lang="en-US" sz="3200"/>
              <a:t>Traps for the unwary</a:t>
            </a:r>
          </a:p>
          <a:p>
            <a:pPr lvl="2"/>
            <a:r>
              <a:rPr lang="en-US" sz="2933"/>
              <a:t>Assumption is the enemy of logic</a:t>
            </a:r>
          </a:p>
          <a:p>
            <a:pPr lvl="2"/>
            <a:r>
              <a:rPr lang="en-US" sz="2933"/>
              <a:t>Do not suggest answers for your questions. For example:</a:t>
            </a:r>
          </a:p>
          <a:p>
            <a:pPr lvl="3"/>
            <a:r>
              <a:rPr lang="en-US" sz="2667"/>
              <a:t>Q: Did you grab her leg or just happen to bump into her? </a:t>
            </a:r>
          </a:p>
          <a:p>
            <a:pPr lvl="3"/>
            <a:r>
              <a:rPr lang="en-US" sz="2667"/>
              <a:t>Q: Did you call her a “bitch” out of anger or were you just</a:t>
            </a:r>
            <a:r>
              <a:rPr lang="en-US" sz="3200"/>
              <a:t> </a:t>
            </a:r>
            <a:r>
              <a:rPr lang="en-US" sz="2667"/>
              <a:t>kidding?</a:t>
            </a:r>
          </a:p>
          <a:p>
            <a:pPr lvl="3"/>
            <a:r>
              <a:rPr lang="en-US" sz="2667"/>
              <a:t>Q: Did you just get into her bed or did she motion for </a:t>
            </a:r>
            <a:r>
              <a:rPr lang="en-US"/>
              <a:t>you to come over?</a:t>
            </a:r>
          </a:p>
          <a:p>
            <a:pPr lvl="1"/>
            <a:endParaRPr lang="en-US"/>
          </a:p>
        </p:txBody>
      </p:sp>
    </p:spTree>
    <p:extLst>
      <p:ext uri="{BB962C8B-B14F-4D97-AF65-F5344CB8AC3E}">
        <p14:creationId xmlns:p14="http://schemas.microsoft.com/office/powerpoint/2010/main" val="277812866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ASKING THE QUESTIONS – Things to avoid</a:t>
            </a:r>
            <a:endParaRPr lang="en-US" sz="2133"/>
          </a:p>
        </p:txBody>
      </p:sp>
      <p:sp>
        <p:nvSpPr>
          <p:cNvPr id="3" name="Content Placeholder 2"/>
          <p:cNvSpPr>
            <a:spLocks noGrp="1"/>
          </p:cNvSpPr>
          <p:nvPr>
            <p:ph idx="1"/>
          </p:nvPr>
        </p:nvSpPr>
        <p:spPr>
          <a:xfrm>
            <a:off x="838201" y="1151854"/>
            <a:ext cx="10580913" cy="5438989"/>
          </a:xfrm>
        </p:spPr>
        <p:txBody>
          <a:bodyPr>
            <a:normAutofit/>
          </a:bodyPr>
          <a:lstStyle/>
          <a:p>
            <a:pPr lvl="1"/>
            <a:r>
              <a:rPr lang="en-US"/>
              <a:t>Questions and evidence about a complainant’s prior sexual history are irrelevant (“rape shield protections”) unless:</a:t>
            </a:r>
          </a:p>
          <a:p>
            <a:pPr lvl="2"/>
            <a:r>
              <a:rPr lang="en-US"/>
              <a:t>Offered to prove that someone other than the respondent committed the conduct alleged by the complaint, or </a:t>
            </a:r>
          </a:p>
          <a:p>
            <a:pPr lvl="2"/>
            <a:r>
              <a:rPr lang="en-US"/>
              <a:t>Concern specific incidents of the complainant’s prior sexual behavior with respect to the respondent and are offered to prove consent</a:t>
            </a:r>
          </a:p>
          <a:p>
            <a:pPr lvl="1"/>
            <a:r>
              <a:rPr lang="en-US"/>
              <a:t>Avoid judgmental questions, e.g., </a:t>
            </a:r>
          </a:p>
          <a:p>
            <a:pPr lvl="2"/>
            <a:r>
              <a:rPr lang="en-US"/>
              <a:t>“Why didn’t you resist?“ </a:t>
            </a:r>
          </a:p>
          <a:p>
            <a:pPr lvl="2"/>
            <a:r>
              <a:rPr lang="en-US"/>
              <a:t>“What were you wearing when you went to his room?”</a:t>
            </a:r>
          </a:p>
          <a:p>
            <a:pPr marL="210307" lvl="1" indent="0">
              <a:buNone/>
            </a:pPr>
            <a:endParaRPr lang="en-US"/>
          </a:p>
        </p:txBody>
      </p:sp>
    </p:spTree>
    <p:extLst>
      <p:ext uri="{BB962C8B-B14F-4D97-AF65-F5344CB8AC3E}">
        <p14:creationId xmlns:p14="http://schemas.microsoft.com/office/powerpoint/2010/main" val="341986876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18878"/>
            <a:ext cx="11223172" cy="4916609"/>
          </a:xfrm>
        </p:spPr>
        <p:txBody>
          <a:bodyPr>
            <a:normAutofit/>
          </a:bodyPr>
          <a:lstStyle/>
          <a:p>
            <a:pPr lvl="0"/>
            <a:r>
              <a:rPr lang="en-US"/>
              <a:t>Sexual harassment is conduct on the basis of sex that satisfies one or more of the following:</a:t>
            </a:r>
          </a:p>
          <a:p>
            <a:pPr lvl="1"/>
            <a:r>
              <a:rPr lang="en-US" sz="2667" i="1"/>
              <a:t>Quid pro quo </a:t>
            </a:r>
            <a:r>
              <a:rPr lang="en-US" sz="2667"/>
              <a:t>harassment by school’s employee;</a:t>
            </a:r>
          </a:p>
          <a:p>
            <a:pPr lvl="1"/>
            <a:r>
              <a:rPr lang="en-US" sz="2667"/>
              <a:t>Unwelcome conduct that a reasonable person would find so severe, pervasive, and objectively offensive that it denies a person equal educational access; or</a:t>
            </a:r>
          </a:p>
          <a:p>
            <a:pPr lvl="1"/>
            <a:r>
              <a:rPr lang="en-US" sz="2667"/>
              <a:t>Any instance of sexual assault, dating violence, domestic violence, or stalking.</a:t>
            </a:r>
          </a:p>
        </p:txBody>
      </p:sp>
      <p:sp>
        <p:nvSpPr>
          <p:cNvPr id="6" name="Title 1">
            <a:extLst>
              <a:ext uri="{FF2B5EF4-FFF2-40B4-BE49-F238E27FC236}">
                <a16:creationId xmlns:a16="http://schemas.microsoft.com/office/drawing/2014/main" id="{071B9031-FE1F-4A8B-95AE-FB8ED84651D8}"/>
              </a:ext>
            </a:extLst>
          </p:cNvPr>
          <p:cNvSpPr>
            <a:spLocks noGrp="1"/>
          </p:cNvSpPr>
          <p:nvPr>
            <p:ph type="title"/>
          </p:nvPr>
        </p:nvSpPr>
        <p:spPr>
          <a:xfrm>
            <a:off x="838200" y="366184"/>
            <a:ext cx="8534400" cy="905933"/>
          </a:xfrm>
        </p:spPr>
        <p:txBody>
          <a:bodyPr>
            <a:normAutofit fontScale="90000"/>
          </a:bodyPr>
          <a:lstStyle/>
          <a:p>
            <a:r>
              <a:rPr lang="en-US"/>
              <a:t>Definition – Sexual Harassment Under Title IX</a:t>
            </a:r>
          </a:p>
        </p:txBody>
      </p:sp>
    </p:spTree>
    <p:extLst>
      <p:ext uri="{BB962C8B-B14F-4D97-AF65-F5344CB8AC3E}">
        <p14:creationId xmlns:p14="http://schemas.microsoft.com/office/powerpoint/2010/main" val="3698652243"/>
      </p:ext>
    </p:ext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Closing THE HEARING</a:t>
            </a:r>
            <a:endParaRPr lang="en-US" sz="2133"/>
          </a:p>
        </p:txBody>
      </p:sp>
      <p:sp>
        <p:nvSpPr>
          <p:cNvPr id="3" name="Content Placeholder 2"/>
          <p:cNvSpPr>
            <a:spLocks noGrp="1"/>
          </p:cNvSpPr>
          <p:nvPr>
            <p:ph idx="1"/>
          </p:nvPr>
        </p:nvSpPr>
        <p:spPr>
          <a:xfrm>
            <a:off x="838200" y="1429764"/>
            <a:ext cx="11114315" cy="4916609"/>
          </a:xfrm>
        </p:spPr>
        <p:txBody>
          <a:bodyPr>
            <a:normAutofit/>
          </a:bodyPr>
          <a:lstStyle/>
          <a:p>
            <a:pPr lvl="1"/>
            <a:r>
              <a:rPr lang="en-US" sz="3200"/>
              <a:t>Advise about institution’s prohibition on retaliation, and expectations concerning confidentiality and privacy</a:t>
            </a:r>
          </a:p>
          <a:p>
            <a:pPr lvl="1"/>
            <a:r>
              <a:rPr lang="en-US" sz="3200"/>
              <a:t>Direct the parties and witnesses to contact investigator with any additional information or concerns regarding possible retaliation.</a:t>
            </a:r>
          </a:p>
        </p:txBody>
      </p:sp>
    </p:spTree>
    <p:extLst>
      <p:ext uri="{BB962C8B-B14F-4D97-AF65-F5344CB8AC3E}">
        <p14:creationId xmlns:p14="http://schemas.microsoft.com/office/powerpoint/2010/main" val="3322761801"/>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3228B0-3715-4A67-9F44-DFBD233F4F4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637" y="14"/>
            <a:ext cx="8946364" cy="6857985"/>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Title 2"/>
          <p:cNvSpPr>
            <a:spLocks noGrp="1"/>
          </p:cNvSpPr>
          <p:nvPr>
            <p:ph type="title"/>
          </p:nvPr>
        </p:nvSpPr>
        <p:spPr>
          <a:xfrm>
            <a:off x="371093" y="1161289"/>
            <a:ext cx="3438144" cy="1239012"/>
          </a:xfrm>
        </p:spPr>
        <p:txBody>
          <a:bodyPr vert="horz" lIns="121920" tIns="60960" rIns="121920" bIns="60960" rtlCol="0" anchor="ctr">
            <a:normAutofit/>
          </a:bodyPr>
          <a:lstStyle/>
          <a:p>
            <a:pPr defTabSz="1219170"/>
            <a:r>
              <a:rPr lang="en-US" sz="3467">
                <a:solidFill>
                  <a:srgbClr val="FE5000"/>
                </a:solidFill>
              </a:rPr>
              <a:t>DECISION</a:t>
            </a:r>
            <a:endParaRPr lang="en-US" sz="2133">
              <a:solidFill>
                <a:srgbClr val="FE5000"/>
              </a:solidFill>
            </a:endParaRPr>
          </a:p>
        </p:txBody>
      </p:sp>
      <p:sp>
        <p:nvSpPr>
          <p:cNvPr id="4" name="Text Placeholder 3"/>
          <p:cNvSpPr>
            <a:spLocks noGrp="1"/>
          </p:cNvSpPr>
          <p:nvPr>
            <p:ph type="body" sz="half" idx="2"/>
          </p:nvPr>
        </p:nvSpPr>
        <p:spPr>
          <a:xfrm>
            <a:off x="371093" y="2718053"/>
            <a:ext cx="3438907" cy="3207259"/>
          </a:xfrm>
        </p:spPr>
        <p:txBody>
          <a:bodyPr vert="horz" lIns="121920" tIns="60960" rIns="121920" bIns="60960" rtlCol="0" anchor="t">
            <a:normAutofit/>
          </a:bodyPr>
          <a:lstStyle/>
          <a:p>
            <a:pPr defTabSz="1219170">
              <a:lnSpc>
                <a:spcPct val="90000"/>
              </a:lnSpc>
            </a:pPr>
            <a:r>
              <a:rPr lang="en-US"/>
              <a:t>Written Notice of Decision Required</a:t>
            </a:r>
          </a:p>
          <a:p>
            <a:pPr marL="380990" lvl="1" indent="-380990">
              <a:buFont typeface="Arial" panose="020B0604020202020204" pitchFamily="34" charset="0"/>
              <a:buChar char="•"/>
            </a:pPr>
            <a:r>
              <a:rPr lang="en-US" sz="2667"/>
              <a:t>Simultaneous notice to parties</a:t>
            </a:r>
          </a:p>
        </p:txBody>
      </p:sp>
      <p:sp>
        <p:nvSpPr>
          <p:cNvPr id="14" name="Rectangle 13">
            <a:extLst>
              <a:ext uri="{FF2B5EF4-FFF2-40B4-BE49-F238E27FC236}">
                <a16:creationId xmlns:a16="http://schemas.microsoft.com/office/drawing/2014/main" id="{DE5CB33C-4A84-4505-BA74-669AF3E2005A}"/>
              </a:ext>
            </a:extLst>
          </p:cNvPr>
          <p:cNvSpPr/>
          <p:nvPr/>
        </p:nvSpPr>
        <p:spPr>
          <a:xfrm>
            <a:off x="1" y="6379690"/>
            <a:ext cx="12201960" cy="51143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6" name="Slide Number Placeholder 8">
            <a:extLst>
              <a:ext uri="{FF2B5EF4-FFF2-40B4-BE49-F238E27FC236}">
                <a16:creationId xmlns:a16="http://schemas.microsoft.com/office/drawing/2014/main" id="{0AB46312-F6C8-4436-AC5C-64666062B14F}"/>
              </a:ext>
            </a:extLst>
          </p:cNvPr>
          <p:cNvSpPr txBox="1"/>
          <p:nvPr/>
        </p:nvSpPr>
        <p:spPr>
          <a:xfrm>
            <a:off x="156590" y="6460733"/>
            <a:ext cx="1115020"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spcAft>
                <a:spcPts val="800"/>
              </a:spcAft>
            </a:pPr>
            <a:fld id="{9E0A1A08-C9DA-0A42-A47B-CB25B2FAC498}" type="slidenum">
              <a:rPr lang="en-US" sz="1467">
                <a:solidFill>
                  <a:schemeClr val="accent1"/>
                </a:solidFill>
              </a:rPr>
              <a:pPr>
                <a:spcAft>
                  <a:spcPts val="800"/>
                </a:spcAft>
              </a:pPr>
              <a:t>81</a:t>
            </a:fld>
            <a:endParaRPr lang="en-US" sz="1467">
              <a:solidFill>
                <a:schemeClr val="accent1"/>
              </a:solidFill>
            </a:endParaRPr>
          </a:p>
        </p:txBody>
      </p:sp>
      <p:sp>
        <p:nvSpPr>
          <p:cNvPr id="18" name="Slide Number Placeholder 8">
            <a:extLst>
              <a:ext uri="{FF2B5EF4-FFF2-40B4-BE49-F238E27FC236}">
                <a16:creationId xmlns:a16="http://schemas.microsoft.com/office/drawing/2014/main" id="{6396FCC2-DF3B-42B1-808A-E6295DA74451}"/>
              </a:ext>
            </a:extLst>
          </p:cNvPr>
          <p:cNvSpPr txBox="1"/>
          <p:nvPr/>
        </p:nvSpPr>
        <p:spPr>
          <a:xfrm>
            <a:off x="7185097" y="6460733"/>
            <a:ext cx="4757884"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r">
              <a:spcAft>
                <a:spcPts val="800"/>
              </a:spcAft>
            </a:pPr>
            <a:r>
              <a:rPr lang="en-US" sz="1467">
                <a:solidFill>
                  <a:schemeClr val="bg2">
                    <a:lumMod val="50000"/>
                  </a:schemeClr>
                </a:solidFill>
              </a:rPr>
              <a:t>Boston      Framingham     Worcester     </a:t>
            </a:r>
            <a:r>
              <a:rPr lang="en-US" sz="1467">
                <a:solidFill>
                  <a:schemeClr val="accent1"/>
                </a:solidFill>
              </a:rPr>
              <a:t>BOWDITCH.COM</a:t>
            </a:r>
          </a:p>
        </p:txBody>
      </p:sp>
      <p:pic>
        <p:nvPicPr>
          <p:cNvPr id="17" name="Picture 16" descr="Bowditch.png">
            <a:extLst>
              <a:ext uri="{FF2B5EF4-FFF2-40B4-BE49-F238E27FC236}">
                <a16:creationId xmlns:a16="http://schemas.microsoft.com/office/drawing/2014/main" id="{E7518B47-166F-4DD2-92B4-DCAB23C547A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592235" y="647453"/>
            <a:ext cx="1924261" cy="415369"/>
          </a:xfrm>
          <a:prstGeom prst="rect">
            <a:avLst/>
          </a:prstGeom>
        </p:spPr>
      </p:pic>
    </p:spTree>
    <p:extLst>
      <p:ext uri="{BB962C8B-B14F-4D97-AF65-F5344CB8AC3E}">
        <p14:creationId xmlns:p14="http://schemas.microsoft.com/office/powerpoint/2010/main" val="2079517398"/>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1248" y="2643516"/>
            <a:ext cx="10685081" cy="1254517"/>
          </a:xfrm>
        </p:spPr>
        <p:txBody>
          <a:bodyPr>
            <a:normAutofit/>
          </a:bodyPr>
          <a:lstStyle/>
          <a:p>
            <a:r>
              <a:rPr lang="en-US"/>
              <a:t>APPEALS</a:t>
            </a:r>
          </a:p>
        </p:txBody>
      </p:sp>
      <p:sp>
        <p:nvSpPr>
          <p:cNvPr id="5" name="Subtitle 4">
            <a:extLst>
              <a:ext uri="{FF2B5EF4-FFF2-40B4-BE49-F238E27FC236}">
                <a16:creationId xmlns:a16="http://schemas.microsoft.com/office/drawing/2014/main" id="{CAC17314-708A-455C-A829-D652606C9D91}"/>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08269279"/>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appeals</a:t>
            </a:r>
            <a:endParaRPr lang="en-US" sz="2133"/>
          </a:p>
        </p:txBody>
      </p:sp>
      <p:sp>
        <p:nvSpPr>
          <p:cNvPr id="3" name="Content Placeholder 2"/>
          <p:cNvSpPr>
            <a:spLocks noGrp="1"/>
          </p:cNvSpPr>
          <p:nvPr>
            <p:ph idx="1"/>
          </p:nvPr>
        </p:nvSpPr>
        <p:spPr>
          <a:xfrm>
            <a:off x="838200" y="1429765"/>
            <a:ext cx="10907485" cy="4916609"/>
          </a:xfrm>
        </p:spPr>
        <p:txBody>
          <a:bodyPr>
            <a:normAutofit fontScale="92500" lnSpcReduction="20000"/>
          </a:bodyPr>
          <a:lstStyle/>
          <a:p>
            <a:pPr lvl="0"/>
            <a:r>
              <a:rPr lang="en-US" sz="3200"/>
              <a:t>Institution must offer both parties an appeal from</a:t>
            </a:r>
            <a:endParaRPr lang="en-US" sz="2400"/>
          </a:p>
          <a:p>
            <a:pPr lvl="1"/>
            <a:r>
              <a:rPr lang="en-US" sz="3200"/>
              <a:t>Determination regarding responsibility, and</a:t>
            </a:r>
            <a:endParaRPr lang="en-US" sz="2400"/>
          </a:p>
          <a:p>
            <a:pPr lvl="1"/>
            <a:r>
              <a:rPr lang="en-US" sz="3200"/>
              <a:t>Dismissal of a formal complaint or any allegations therein on the following grounds:</a:t>
            </a:r>
            <a:endParaRPr lang="en-US" sz="2400"/>
          </a:p>
          <a:p>
            <a:pPr lvl="2"/>
            <a:r>
              <a:rPr lang="en-US" sz="2933"/>
              <a:t>Procedural irregularity that affected the outcome of the matter;</a:t>
            </a:r>
          </a:p>
          <a:p>
            <a:pPr lvl="2"/>
            <a:r>
              <a:rPr lang="en-US" sz="2933"/>
              <a:t>New evidence that was not reasonably available at the time the determination regarding responsibility or dismissal was made, that could affect the outcome of the matter; and</a:t>
            </a:r>
          </a:p>
          <a:p>
            <a:pPr lvl="2"/>
            <a:r>
              <a:rPr lang="en-US" sz="2933"/>
              <a:t>Title IX Coordinator, investigator(s), or decision‐maker(s) had a conflict of interest or bias for or against complainants or respondents generally or the individual complainant or respondent that affected the outcome of the matter</a:t>
            </a:r>
          </a:p>
        </p:txBody>
      </p:sp>
    </p:spTree>
    <p:extLst>
      <p:ext uri="{BB962C8B-B14F-4D97-AF65-F5344CB8AC3E}">
        <p14:creationId xmlns:p14="http://schemas.microsoft.com/office/powerpoint/2010/main" val="94957199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E224BF-0785-4601-A894-C8433F07EF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45637" y="14"/>
            <a:ext cx="8946364" cy="6857985"/>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Title 2"/>
          <p:cNvSpPr>
            <a:spLocks noGrp="1"/>
          </p:cNvSpPr>
          <p:nvPr>
            <p:ph type="title"/>
          </p:nvPr>
        </p:nvSpPr>
        <p:spPr>
          <a:xfrm>
            <a:off x="371093" y="1161289"/>
            <a:ext cx="3438144" cy="1239012"/>
          </a:xfrm>
        </p:spPr>
        <p:txBody>
          <a:bodyPr vert="horz" lIns="121920" tIns="60960" rIns="121920" bIns="60960" rtlCol="0" anchor="ctr">
            <a:normAutofit/>
          </a:bodyPr>
          <a:lstStyle/>
          <a:p>
            <a:pPr defTabSz="1219170"/>
            <a:r>
              <a:rPr lang="en-US" sz="3467"/>
              <a:t>Retaliation is Prohibited</a:t>
            </a:r>
            <a:endParaRPr lang="en-US" sz="3467">
              <a:solidFill>
                <a:schemeClr val="tx1"/>
              </a:solidFill>
            </a:endParaRPr>
          </a:p>
        </p:txBody>
      </p:sp>
      <p:sp>
        <p:nvSpPr>
          <p:cNvPr id="4" name="Text Placeholder 3"/>
          <p:cNvSpPr>
            <a:spLocks noGrp="1"/>
          </p:cNvSpPr>
          <p:nvPr>
            <p:ph type="body" sz="half" idx="2"/>
          </p:nvPr>
        </p:nvSpPr>
        <p:spPr>
          <a:xfrm>
            <a:off x="381000" y="2579312"/>
            <a:ext cx="4039891" cy="3443969"/>
          </a:xfrm>
        </p:spPr>
        <p:txBody>
          <a:bodyPr vert="horz" lIns="121920" tIns="60960" rIns="121920" bIns="60960" rtlCol="0" anchor="t">
            <a:noAutofit/>
          </a:bodyPr>
          <a:lstStyle/>
          <a:p>
            <a:pPr lvl="1"/>
            <a:r>
              <a:rPr lang="en-US"/>
              <a:t>Cannot retaliate against any individual for making a report or complaint, testifying, assisting, or participation or refusal to participate, in any manner, in any investigation, proceeding or hearing under regulations</a:t>
            </a:r>
          </a:p>
        </p:txBody>
      </p:sp>
      <p:sp>
        <p:nvSpPr>
          <p:cNvPr id="14" name="Rectangle 13">
            <a:extLst>
              <a:ext uri="{FF2B5EF4-FFF2-40B4-BE49-F238E27FC236}">
                <a16:creationId xmlns:a16="http://schemas.microsoft.com/office/drawing/2014/main" id="{DE5CB33C-4A84-4505-BA74-669AF3E2005A}"/>
              </a:ext>
            </a:extLst>
          </p:cNvPr>
          <p:cNvSpPr/>
          <p:nvPr/>
        </p:nvSpPr>
        <p:spPr>
          <a:xfrm>
            <a:off x="1" y="6379690"/>
            <a:ext cx="12201960" cy="51143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6" name="Slide Number Placeholder 8">
            <a:extLst>
              <a:ext uri="{FF2B5EF4-FFF2-40B4-BE49-F238E27FC236}">
                <a16:creationId xmlns:a16="http://schemas.microsoft.com/office/drawing/2014/main" id="{0AB46312-F6C8-4436-AC5C-64666062B14F}"/>
              </a:ext>
            </a:extLst>
          </p:cNvPr>
          <p:cNvSpPr txBox="1"/>
          <p:nvPr/>
        </p:nvSpPr>
        <p:spPr>
          <a:xfrm>
            <a:off x="156590" y="6460733"/>
            <a:ext cx="1115020"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spcAft>
                <a:spcPts val="800"/>
              </a:spcAft>
            </a:pPr>
            <a:fld id="{9E0A1A08-C9DA-0A42-A47B-CB25B2FAC498}" type="slidenum">
              <a:rPr lang="en-US" sz="1467">
                <a:solidFill>
                  <a:schemeClr val="accent1"/>
                </a:solidFill>
              </a:rPr>
              <a:pPr>
                <a:spcAft>
                  <a:spcPts val="800"/>
                </a:spcAft>
              </a:pPr>
              <a:t>84</a:t>
            </a:fld>
            <a:endParaRPr lang="en-US" sz="1467">
              <a:solidFill>
                <a:schemeClr val="accent1"/>
              </a:solidFill>
            </a:endParaRPr>
          </a:p>
        </p:txBody>
      </p:sp>
      <p:sp>
        <p:nvSpPr>
          <p:cNvPr id="18" name="Slide Number Placeholder 8">
            <a:extLst>
              <a:ext uri="{FF2B5EF4-FFF2-40B4-BE49-F238E27FC236}">
                <a16:creationId xmlns:a16="http://schemas.microsoft.com/office/drawing/2014/main" id="{6396FCC2-DF3B-42B1-808A-E6295DA74451}"/>
              </a:ext>
            </a:extLst>
          </p:cNvPr>
          <p:cNvSpPr txBox="1"/>
          <p:nvPr/>
        </p:nvSpPr>
        <p:spPr>
          <a:xfrm>
            <a:off x="7185097" y="6460733"/>
            <a:ext cx="4757884"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r">
              <a:spcAft>
                <a:spcPts val="800"/>
              </a:spcAft>
            </a:pPr>
            <a:r>
              <a:rPr lang="en-US" sz="1467">
                <a:solidFill>
                  <a:schemeClr val="bg2">
                    <a:lumMod val="50000"/>
                  </a:schemeClr>
                </a:solidFill>
              </a:rPr>
              <a:t>Boston      Framingham     Worcester     </a:t>
            </a:r>
            <a:r>
              <a:rPr lang="en-US" sz="1467">
                <a:solidFill>
                  <a:schemeClr val="accent1"/>
                </a:solidFill>
              </a:rPr>
              <a:t>BOWDITCH.COM</a:t>
            </a:r>
          </a:p>
        </p:txBody>
      </p:sp>
    </p:spTree>
    <p:extLst>
      <p:ext uri="{BB962C8B-B14F-4D97-AF65-F5344CB8AC3E}">
        <p14:creationId xmlns:p14="http://schemas.microsoft.com/office/powerpoint/2010/main" val="1323783368"/>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E7D9EF-8348-4E34-BCFB-8ED1F8D6EB8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3488" y="13"/>
            <a:ext cx="8668512" cy="6857987"/>
          </a:xfrm>
          <a:prstGeom prst="rect">
            <a:avLst/>
          </a:prstGeom>
        </p:spPr>
      </p:pic>
      <p:sp>
        <p:nvSpPr>
          <p:cNvPr id="3" name="Title 2"/>
          <p:cNvSpPr>
            <a:spLocks noGrp="1"/>
          </p:cNvSpPr>
          <p:nvPr>
            <p:ph type="title"/>
          </p:nvPr>
        </p:nvSpPr>
        <p:spPr>
          <a:xfrm>
            <a:off x="477980" y="1122363"/>
            <a:ext cx="4023360" cy="3204133"/>
          </a:xfrm>
        </p:spPr>
        <p:txBody>
          <a:bodyPr vert="horz" lIns="121920" tIns="60960" rIns="121920" bIns="60960" rtlCol="0" anchor="b">
            <a:normAutofit/>
          </a:bodyPr>
          <a:lstStyle/>
          <a:p>
            <a:pPr defTabSz="1219170"/>
            <a:r>
              <a:rPr lang="en-US" sz="4800">
                <a:solidFill>
                  <a:schemeClr val="tx1"/>
                </a:solidFill>
              </a:rPr>
              <a:t>QUESTIONS?</a:t>
            </a:r>
          </a:p>
        </p:txBody>
      </p:sp>
      <p:sp>
        <p:nvSpPr>
          <p:cNvPr id="14" name="Rectangle 13">
            <a:extLst>
              <a:ext uri="{FF2B5EF4-FFF2-40B4-BE49-F238E27FC236}">
                <a16:creationId xmlns:a16="http://schemas.microsoft.com/office/drawing/2014/main" id="{DE5CB33C-4A84-4505-BA74-669AF3E2005A}"/>
              </a:ext>
            </a:extLst>
          </p:cNvPr>
          <p:cNvSpPr/>
          <p:nvPr/>
        </p:nvSpPr>
        <p:spPr>
          <a:xfrm>
            <a:off x="1" y="6379690"/>
            <a:ext cx="12201960" cy="511433"/>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13">
              <a:solidFill>
                <a:schemeClr val="accent6"/>
              </a:solidFill>
            </a:endParaRPr>
          </a:p>
        </p:txBody>
      </p:sp>
      <p:sp>
        <p:nvSpPr>
          <p:cNvPr id="16" name="Slide Number Placeholder 8">
            <a:extLst>
              <a:ext uri="{FF2B5EF4-FFF2-40B4-BE49-F238E27FC236}">
                <a16:creationId xmlns:a16="http://schemas.microsoft.com/office/drawing/2014/main" id="{0AB46312-F6C8-4436-AC5C-64666062B14F}"/>
              </a:ext>
            </a:extLst>
          </p:cNvPr>
          <p:cNvSpPr txBox="1"/>
          <p:nvPr/>
        </p:nvSpPr>
        <p:spPr>
          <a:xfrm>
            <a:off x="156590" y="6460733"/>
            <a:ext cx="1115020"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spcAft>
                <a:spcPts val="800"/>
              </a:spcAft>
            </a:pPr>
            <a:fld id="{9E0A1A08-C9DA-0A42-A47B-CB25B2FAC498}" type="slidenum">
              <a:rPr lang="en-US" sz="1467">
                <a:solidFill>
                  <a:schemeClr val="accent1"/>
                </a:solidFill>
              </a:rPr>
              <a:pPr>
                <a:spcAft>
                  <a:spcPts val="800"/>
                </a:spcAft>
              </a:pPr>
              <a:t>85</a:t>
            </a:fld>
            <a:endParaRPr lang="en-US" sz="1467">
              <a:solidFill>
                <a:schemeClr val="accent1"/>
              </a:solidFill>
            </a:endParaRPr>
          </a:p>
        </p:txBody>
      </p:sp>
      <p:sp>
        <p:nvSpPr>
          <p:cNvPr id="18" name="Slide Number Placeholder 8">
            <a:extLst>
              <a:ext uri="{FF2B5EF4-FFF2-40B4-BE49-F238E27FC236}">
                <a16:creationId xmlns:a16="http://schemas.microsoft.com/office/drawing/2014/main" id="{6396FCC2-DF3B-42B1-808A-E6295DA74451}"/>
              </a:ext>
            </a:extLst>
          </p:cNvPr>
          <p:cNvSpPr txBox="1"/>
          <p:nvPr/>
        </p:nvSpPr>
        <p:spPr>
          <a:xfrm>
            <a:off x="7185097" y="6460733"/>
            <a:ext cx="4757884" cy="342100"/>
          </a:xfrm>
          <a:prstGeom prst="rect">
            <a:avLst/>
          </a:prstGeom>
        </p:spPr>
        <p:txBody>
          <a:bodyPr/>
          <a:lstStyle>
            <a:defPPr>
              <a:defRPr lang="en-US"/>
            </a:defPPr>
            <a:lvl1pPr marL="0" algn="l" defTabSz="685783" rtl="0" eaLnBrk="1" latinLnBrk="0" hangingPunct="1">
              <a:defRPr sz="110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a:lstStyle>
          <a:p>
            <a:pPr algn="r">
              <a:spcAft>
                <a:spcPts val="800"/>
              </a:spcAft>
            </a:pPr>
            <a:r>
              <a:rPr lang="en-US" sz="1467">
                <a:solidFill>
                  <a:schemeClr val="bg2">
                    <a:lumMod val="50000"/>
                  </a:schemeClr>
                </a:solidFill>
              </a:rPr>
              <a:t>Boston      Framingham     Worcester     </a:t>
            </a:r>
            <a:r>
              <a:rPr lang="en-US" sz="1467">
                <a:solidFill>
                  <a:schemeClr val="accent1"/>
                </a:solidFill>
              </a:rPr>
              <a:t>BOWDITCH.COM</a:t>
            </a:r>
          </a:p>
        </p:txBody>
      </p:sp>
    </p:spTree>
    <p:extLst>
      <p:ext uri="{BB962C8B-B14F-4D97-AF65-F5344CB8AC3E}">
        <p14:creationId xmlns:p14="http://schemas.microsoft.com/office/powerpoint/2010/main" val="19263168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418878"/>
            <a:ext cx="11223172" cy="4916609"/>
          </a:xfrm>
        </p:spPr>
        <p:txBody>
          <a:bodyPr>
            <a:normAutofit lnSpcReduction="10000"/>
          </a:bodyPr>
          <a:lstStyle/>
          <a:p>
            <a:pPr lvl="0"/>
            <a:r>
              <a:rPr lang="en-US"/>
              <a:t>Sexual harassment is conduct on the basis of sex that SATISFIES ONE OR MORE OF THE FOLLOWING:</a:t>
            </a:r>
          </a:p>
          <a:p>
            <a:pPr lvl="1"/>
            <a:r>
              <a:rPr lang="en-US" sz="2667" i="1">
                <a:solidFill>
                  <a:srgbClr val="FE5000"/>
                </a:solidFill>
              </a:rPr>
              <a:t>Quid pro quo </a:t>
            </a:r>
            <a:r>
              <a:rPr lang="en-US" sz="2667"/>
              <a:t>harassment by school’s non-student employee;</a:t>
            </a:r>
          </a:p>
          <a:p>
            <a:pPr lvl="1"/>
            <a:r>
              <a:rPr lang="en-US" sz="2667"/>
              <a:t>Unwelcome conduct that a reasonable person would find so severe, pervasive, </a:t>
            </a:r>
            <a:r>
              <a:rPr lang="en-US" sz="2667" b="1" u="sng"/>
              <a:t>and</a:t>
            </a:r>
            <a:r>
              <a:rPr lang="en-US" sz="2667"/>
              <a:t> objectively offensive that it denies a person equal educational access; or</a:t>
            </a:r>
          </a:p>
          <a:p>
            <a:pPr lvl="1"/>
            <a:r>
              <a:rPr lang="en-US" sz="2667"/>
              <a:t>Any instance of sexual assault, dating violence, domestic violence, or stalking.</a:t>
            </a:r>
          </a:p>
          <a:p>
            <a:r>
              <a:rPr lang="en-US">
                <a:solidFill>
                  <a:srgbClr val="FE5000"/>
                </a:solidFill>
              </a:rPr>
              <a:t>Quid pro quo</a:t>
            </a:r>
          </a:p>
          <a:p>
            <a:pPr marL="896090" lvl="1" indent="-457189"/>
            <a:r>
              <a:rPr lang="en-US"/>
              <a:t>A non-student employee conditioning an educational decision or benefit on the student’s submission to unwelcome sexual conduct</a:t>
            </a:r>
          </a:p>
          <a:p>
            <a:pPr marL="210307" lvl="1" indent="0">
              <a:buNone/>
            </a:pPr>
            <a:endParaRPr lang="en-US" sz="2667"/>
          </a:p>
        </p:txBody>
      </p:sp>
      <p:sp>
        <p:nvSpPr>
          <p:cNvPr id="6" name="Title 1">
            <a:extLst>
              <a:ext uri="{FF2B5EF4-FFF2-40B4-BE49-F238E27FC236}">
                <a16:creationId xmlns:a16="http://schemas.microsoft.com/office/drawing/2014/main" id="{071B9031-FE1F-4A8B-95AE-FB8ED84651D8}"/>
              </a:ext>
            </a:extLst>
          </p:cNvPr>
          <p:cNvSpPr>
            <a:spLocks noGrp="1"/>
          </p:cNvSpPr>
          <p:nvPr>
            <p:ph type="title"/>
          </p:nvPr>
        </p:nvSpPr>
        <p:spPr>
          <a:xfrm>
            <a:off x="838200" y="366184"/>
            <a:ext cx="8534400" cy="905933"/>
          </a:xfrm>
        </p:spPr>
        <p:txBody>
          <a:bodyPr>
            <a:normAutofit fontScale="90000"/>
          </a:bodyPr>
          <a:lstStyle/>
          <a:p>
            <a:r>
              <a:rPr lang="en-US"/>
              <a:t>Definition – Sexual Harassment Under Title IX</a:t>
            </a:r>
          </a:p>
        </p:txBody>
      </p:sp>
    </p:spTree>
    <p:extLst>
      <p:ext uri="{BB962C8B-B14F-4D97-AF65-F5344CB8AC3E}">
        <p14:creationId xmlns:p14="http://schemas.microsoft.com/office/powerpoint/2010/main" val="273661437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a="http://schemas.openxmlformats.org/drawingml/2006/main" name="1_Office Theme">
  <a:themeElements>
    <a:clrScheme name="Custom 11">
      <a:dk1>
        <a:srgbClr val="53575A"/>
      </a:dk1>
      <a:lt1>
        <a:srgbClr val="FFFFFF"/>
      </a:lt1>
      <a:dk2>
        <a:srgbClr val="53575A"/>
      </a:dk2>
      <a:lt2>
        <a:srgbClr val="E7E6E6"/>
      </a:lt2>
      <a:accent1>
        <a:srgbClr val="78D4E1"/>
      </a:accent1>
      <a:accent2>
        <a:srgbClr val="FE5000"/>
      </a:accent2>
      <a:accent3>
        <a:srgbClr val="84BD00"/>
      </a:accent3>
      <a:accent4>
        <a:srgbClr val="EF9600"/>
      </a:accent4>
      <a:accent5>
        <a:srgbClr val="00ABA0"/>
      </a:accent5>
      <a:accent6>
        <a:srgbClr val="00AED6"/>
      </a:accent6>
      <a:hlink>
        <a:srgbClr val="78D4E1"/>
      </a:hlink>
      <a:folHlink>
        <a:srgbClr val="78D4E1"/>
      </a:folHlink>
    </a:clrScheme>
    <a:fontScheme name="Office Them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6745</Words>
  <Application>Microsoft Office PowerPoint</Application>
  <PresentationFormat>Widescreen</PresentationFormat>
  <Paragraphs>661</Paragraphs>
  <Slides>85</Slides>
  <Notes>82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85</vt:i4>
      </vt:variant>
    </vt:vector>
  </HeadingPairs>
  <TitlesOfParts>
    <vt:vector size="93" baseType="lpstr">
      <vt:lpstr>Arial</vt:lpstr>
      <vt:lpstr>Calibri</vt:lpstr>
      <vt:lpstr>Calibri (body)</vt:lpstr>
      <vt:lpstr>Calibri Light</vt:lpstr>
      <vt:lpstr>Times New Roman</vt:lpstr>
      <vt:lpstr>Verdana</vt:lpstr>
      <vt:lpstr>Wingdings</vt:lpstr>
      <vt:lpstr>1_Office Theme</vt:lpstr>
      <vt:lpstr>Title IX TRAINING</vt:lpstr>
      <vt:lpstr>Amended Regulations Implementing Title IX of the Education Amendments of 1972 (Title IX) -  34 CFR Part 106</vt:lpstr>
      <vt:lpstr>ADJUDICATORS</vt:lpstr>
      <vt:lpstr>REQUIREMENTS FOR Adjudicators &amp; advisors</vt:lpstr>
      <vt:lpstr>Duties &amp; responsibilities of title ix adjudicators &amp; advisors</vt:lpstr>
      <vt:lpstr>TITLE IX GRIEVANCE PROCESS</vt:lpstr>
      <vt:lpstr>Title ix prohibits sex discrimination</vt:lpstr>
      <vt:lpstr>Definition – Sexual Harassment Under Title IX</vt:lpstr>
      <vt:lpstr>Definition – Sexual Harassment Under Title IX</vt:lpstr>
      <vt:lpstr>Definition – Sexual Harassment Under Title IX</vt:lpstr>
      <vt:lpstr>Definition – Sexual Harassment Under Title IX</vt:lpstr>
      <vt:lpstr>Definition – Sexual Harassment Under Title IX</vt:lpstr>
      <vt:lpstr>DEFINITION – CONSENT</vt:lpstr>
      <vt:lpstr>Institutional Obligation to Respond</vt:lpstr>
      <vt:lpstr>Institutional Obligation to Respond</vt:lpstr>
      <vt:lpstr>Definition - Parties</vt:lpstr>
      <vt:lpstr>Definition - School’s Jurisdiction</vt:lpstr>
      <vt:lpstr>Complaint dismissal</vt:lpstr>
      <vt:lpstr>TITLE IX GRIEVANCE PROCESS</vt:lpstr>
      <vt:lpstr>Response to Allegations of Sexual Harassment</vt:lpstr>
      <vt:lpstr>Response to Allegations of Sexual Harassment</vt:lpstr>
      <vt:lpstr>INITIAL NOTICE REQUIREMENT</vt:lpstr>
      <vt:lpstr>FORMAL GRIEVANCE PROCESS Requirements</vt:lpstr>
      <vt:lpstr>FORMAL GRIEVANCE PROCESS REQUIREMENTS</vt:lpstr>
      <vt:lpstr>FORMAL GRIEVANCE PROCESS</vt:lpstr>
      <vt:lpstr>FORMAL GRIEVANCE PROCESS</vt:lpstr>
      <vt:lpstr>Informal Resolution </vt:lpstr>
      <vt:lpstr>TITLE IX GRIEVANCE PROCESS</vt:lpstr>
      <vt:lpstr>Standard of review</vt:lpstr>
      <vt:lpstr>Standard of review</vt:lpstr>
      <vt:lpstr>STANDARD OF REVIEW</vt:lpstr>
      <vt:lpstr>STANDARD OF REVIEW</vt:lpstr>
      <vt:lpstr>STANDARD OF REVIEW</vt:lpstr>
      <vt:lpstr>COMPLAINT complexities</vt:lpstr>
      <vt:lpstr>Response to Allegations of Sexual Harassment</vt:lpstr>
      <vt:lpstr>CONFIDENTIALITY</vt:lpstr>
      <vt:lpstr>Complainant – no formal complaint</vt:lpstr>
      <vt:lpstr>Complainant – no formal complaint</vt:lpstr>
      <vt:lpstr>Complainant – no formal complaint</vt:lpstr>
      <vt:lpstr>Complainant – no formal complaint</vt:lpstr>
      <vt:lpstr>Complainant – no formal complaint</vt:lpstr>
      <vt:lpstr>Complainant – no formal complaint</vt:lpstr>
      <vt:lpstr>INVESTIGATORS</vt:lpstr>
      <vt:lpstr>Duties &amp; Responsibilities of a Title IX Investigator</vt:lpstr>
      <vt:lpstr>EVIDENCE GATHERING</vt:lpstr>
      <vt:lpstr>EVIDENCE GATHERING</vt:lpstr>
      <vt:lpstr>INVESTIGATION REPORT</vt:lpstr>
      <vt:lpstr>INVESTIGATION REPORT</vt:lpstr>
      <vt:lpstr>INVESTIGATION REPORT</vt:lpstr>
      <vt:lpstr>INVESTIGATION REPORT- Parties</vt:lpstr>
      <vt:lpstr>Evidentiary matters</vt:lpstr>
      <vt:lpstr>STANDARDS FOR COMPLIANCE</vt:lpstr>
      <vt:lpstr>Confidential &amp; Privileged information</vt:lpstr>
      <vt:lpstr>RELEVANCE of questions &amp; evidence</vt:lpstr>
      <vt:lpstr>NOT ALL EVIDENCE IS CREATED EQUAL</vt:lpstr>
      <vt:lpstr>Asking the questions</vt:lpstr>
      <vt:lpstr>Credibility considerations</vt:lpstr>
      <vt:lpstr>Credibility considerations</vt:lpstr>
      <vt:lpstr>CONSENT COMPLEXITIES</vt:lpstr>
      <vt:lpstr>CONSENT COMPLEXITIES</vt:lpstr>
      <vt:lpstr>Intoxication v. incapacitation issue</vt:lpstr>
      <vt:lpstr>Intoxication v. incapacitation issue</vt:lpstr>
      <vt:lpstr>Intoxication v. incapacitation issue</vt:lpstr>
      <vt:lpstr>Intoxication v. incapacitation issue</vt:lpstr>
      <vt:lpstr>TRAUMA</vt:lpstr>
      <vt:lpstr>TRAUMA</vt:lpstr>
      <vt:lpstr>TRAUMA</vt:lpstr>
      <vt:lpstr>TRAUMA</vt:lpstr>
      <vt:lpstr>REQUIREMENTS FOR adjudicators &amp; advisors</vt:lpstr>
      <vt:lpstr>REQUIREMENTS FOR Adjudicators &amp; advisors</vt:lpstr>
      <vt:lpstr>ADJUDICATION ORGANIZATION &amp; PLANNING</vt:lpstr>
      <vt:lpstr>Hearing rULES</vt:lpstr>
      <vt:lpstr>Hearing rules (cont’d)</vt:lpstr>
      <vt:lpstr>Hearing rULES (cont’d)</vt:lpstr>
      <vt:lpstr>PREPARATION AND INITIAL MATTERS</vt:lpstr>
      <vt:lpstr>ASKING THE QUESTIONS – Things to do</vt:lpstr>
      <vt:lpstr>ASKING THE QUESTIONS – Things to do</vt:lpstr>
      <vt:lpstr>ASKING THE QUESTIONS – Things to avoid</vt:lpstr>
      <vt:lpstr>ASKING THE QUESTIONS – Things to avoid</vt:lpstr>
      <vt:lpstr>Closing THE HEARING</vt:lpstr>
      <vt:lpstr>DECISION</vt:lpstr>
      <vt:lpstr>APPEALS</vt:lpstr>
      <vt:lpstr>appeals</vt:lpstr>
      <vt:lpstr>Retaliation is Prohibited</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TRAINING</dc:title>
  <dc:creator>Chelsie Vokes 2</dc:creator>
  <cp:lastModifiedBy>Elms</cp:lastModifiedBy>
  <cp:revision>1</cp:revision>
  <dcterms:created xsi:type="dcterms:W3CDTF">2021-08-09T15:17:31Z</dcterms:created>
  <dcterms:modified xsi:type="dcterms:W3CDTF">2021-08-11T19:55:37Z</dcterms:modified>
</cp:coreProperties>
</file>