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7"/>
  </p:notesMasterIdLst>
  <p:sldIdLst>
    <p:sldId id="256" r:id="rId2"/>
    <p:sldId id="257" r:id="rId3"/>
    <p:sldId id="258" r:id="rId4"/>
    <p:sldId id="260" r:id="rId5"/>
    <p:sldId id="262" r:id="rId6"/>
    <p:sldId id="261" r:id="rId7"/>
    <p:sldId id="278" r:id="rId8"/>
    <p:sldId id="264" r:id="rId9"/>
    <p:sldId id="265" r:id="rId10"/>
    <p:sldId id="266" r:id="rId11"/>
    <p:sldId id="277" r:id="rId12"/>
    <p:sldId id="276" r:id="rId13"/>
    <p:sldId id="282" r:id="rId14"/>
    <p:sldId id="279" r:id="rId15"/>
    <p:sldId id="281"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Merriweather"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e550235c1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e550235c1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 name="Google Shape;216;ge550235c1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151812776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e151812776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8" name="Google Shape;298;ge151812776_0_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151812776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e151812776_0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ge151812776_0_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e04e911f97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e04e911f97_1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3" name="Google Shape;313;ge04e911f97_1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6e8bb6c5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6e8bb6c5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ge6e8bb6c5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04e911f9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e04e911f97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700"/>
              </a:spcBef>
              <a:spcAft>
                <a:spcPts val="0"/>
              </a:spcAft>
              <a:buNone/>
            </a:pPr>
            <a:endParaRPr dirty="0"/>
          </a:p>
        </p:txBody>
      </p:sp>
      <p:sp>
        <p:nvSpPr>
          <p:cNvPr id="174" name="Google Shape;174;ge04e911f97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15181277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e15181277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ge15181277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04e911f97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e04e911f97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50000"/>
              </a:lnSpc>
              <a:spcBef>
                <a:spcPts val="1200"/>
              </a:spcBef>
              <a:spcAft>
                <a:spcPts val="0"/>
              </a:spcAft>
              <a:buClr>
                <a:schemeClr val="dk1"/>
              </a:buClr>
              <a:buSzPts val="1100"/>
              <a:buFont typeface="Arial"/>
              <a:buNone/>
            </a:pPr>
            <a:endParaRPr sz="100" u="sng" dirty="0">
              <a:solidFill>
                <a:srgbClr val="454545"/>
              </a:solidFill>
              <a:highlight>
                <a:schemeClr val="lt1"/>
              </a:highlight>
              <a:latin typeface="Arial"/>
              <a:ea typeface="Arial"/>
              <a:cs typeface="Arial"/>
              <a:sym typeface="Arial"/>
            </a:endParaRPr>
          </a:p>
          <a:p>
            <a:pPr marL="457200" lvl="0" indent="-330200" algn="l" rtl="0">
              <a:lnSpc>
                <a:spcPct val="150000"/>
              </a:lnSpc>
              <a:spcBef>
                <a:spcPts val="200"/>
              </a:spcBef>
              <a:spcAft>
                <a:spcPts val="0"/>
              </a:spcAft>
              <a:buClr>
                <a:srgbClr val="004233"/>
              </a:buClr>
              <a:buSzPts val="1600"/>
              <a:buChar char="➤"/>
            </a:pPr>
            <a:r>
              <a:rPr lang="en-US" sz="1600" dirty="0">
                <a:highlight>
                  <a:schemeClr val="lt1"/>
                </a:highlight>
                <a:latin typeface="Merriweather"/>
                <a:ea typeface="Merriweather"/>
                <a:cs typeface="Merriweather"/>
                <a:sym typeface="Merriweather"/>
              </a:rPr>
              <a:t>Quid Pro Quo: An employee conditioning educational benefits on participation in unwelcome sexual conduct.</a:t>
            </a:r>
            <a:endParaRPr sz="1600" dirty="0">
              <a:highlight>
                <a:schemeClr val="lt1"/>
              </a:highlight>
              <a:latin typeface="Merriweather"/>
              <a:ea typeface="Merriweather"/>
              <a:cs typeface="Merriweather"/>
              <a:sym typeface="Merriweather"/>
            </a:endParaRPr>
          </a:p>
          <a:p>
            <a:pPr marL="457200" lvl="0" indent="-330200" algn="l" rtl="0">
              <a:lnSpc>
                <a:spcPct val="150000"/>
              </a:lnSpc>
              <a:spcBef>
                <a:spcPts val="0"/>
              </a:spcBef>
              <a:spcAft>
                <a:spcPts val="0"/>
              </a:spcAft>
              <a:buClr>
                <a:srgbClr val="004233"/>
              </a:buClr>
              <a:buSzPts val="1600"/>
              <a:buChar char="➤"/>
            </a:pPr>
            <a:r>
              <a:rPr lang="en-US" sz="1600" dirty="0">
                <a:highlight>
                  <a:schemeClr val="lt1"/>
                </a:highlight>
                <a:latin typeface="Merriweather"/>
                <a:ea typeface="Merriweather"/>
                <a:cs typeface="Merriweather"/>
                <a:sym typeface="Merriweather"/>
              </a:rPr>
              <a:t>Sexual Harassment: Unwelcome conduct that a reasonable person would perceive as so severe, pervasive, and objectively offensive.</a:t>
            </a:r>
            <a:endParaRPr sz="1600" dirty="0">
              <a:highlight>
                <a:schemeClr val="lt1"/>
              </a:highlight>
              <a:latin typeface="Merriweather"/>
              <a:ea typeface="Merriweather"/>
              <a:cs typeface="Merriweather"/>
              <a:sym typeface="Merriweather"/>
            </a:endParaRPr>
          </a:p>
          <a:p>
            <a:pPr marL="457200" lvl="0" indent="-330200" algn="l" rtl="0">
              <a:lnSpc>
                <a:spcPct val="150000"/>
              </a:lnSpc>
              <a:spcBef>
                <a:spcPts val="0"/>
              </a:spcBef>
              <a:spcAft>
                <a:spcPts val="0"/>
              </a:spcAft>
              <a:buClr>
                <a:srgbClr val="004233"/>
              </a:buClr>
              <a:buSzPts val="1600"/>
              <a:buChar char="➤"/>
            </a:pPr>
            <a:r>
              <a:rPr lang="en-US" sz="1600" dirty="0">
                <a:highlight>
                  <a:schemeClr val="lt1"/>
                </a:highlight>
                <a:latin typeface="Merriweather"/>
                <a:ea typeface="Merriweather"/>
                <a:cs typeface="Merriweather"/>
                <a:sym typeface="Merriweather"/>
              </a:rPr>
              <a:t>Sexual Assault: Any sexual act directed against another person, without the consent of that person, including instances where the person is incapable of giving consent.</a:t>
            </a:r>
            <a:endParaRPr sz="1600" dirty="0">
              <a:highlight>
                <a:schemeClr val="lt1"/>
              </a:highlight>
              <a:latin typeface="Merriweather"/>
              <a:ea typeface="Merriweather"/>
              <a:cs typeface="Merriweather"/>
              <a:sym typeface="Merriweather"/>
            </a:endParaRPr>
          </a:p>
          <a:p>
            <a:pPr marL="457200" lvl="0" indent="-330200" algn="l" rtl="0">
              <a:lnSpc>
                <a:spcPct val="150000"/>
              </a:lnSpc>
              <a:spcBef>
                <a:spcPts val="0"/>
              </a:spcBef>
              <a:spcAft>
                <a:spcPts val="0"/>
              </a:spcAft>
              <a:buClr>
                <a:srgbClr val="004233"/>
              </a:buClr>
              <a:buSzPts val="1600"/>
              <a:buChar char="➤"/>
            </a:pPr>
            <a:r>
              <a:rPr lang="en-US" sz="1600" dirty="0">
                <a:highlight>
                  <a:schemeClr val="lt1"/>
                </a:highlight>
                <a:latin typeface="Merriweather"/>
                <a:ea typeface="Merriweather"/>
                <a:cs typeface="Merriweather"/>
                <a:sym typeface="Merriweather"/>
              </a:rPr>
              <a:t>Dating Violence: Violence committed by a person who is or has been in a social relationship of a romantic or intimate nature with the victim. The existence of such a relationship shall be determined based on a consideration of the following factors: the length of the relationship; the type of relationship; and the frequency of interaction between the persons involved in the relationship.</a:t>
            </a:r>
            <a:endParaRPr sz="1600" dirty="0">
              <a:highlight>
                <a:schemeClr val="lt1"/>
              </a:highlight>
              <a:latin typeface="Merriweather"/>
              <a:ea typeface="Merriweather"/>
              <a:cs typeface="Merriweather"/>
              <a:sym typeface="Merriweather"/>
            </a:endParaRPr>
          </a:p>
          <a:p>
            <a:pPr marL="457200" lvl="0" indent="-330200" algn="l" rtl="0">
              <a:lnSpc>
                <a:spcPct val="150000"/>
              </a:lnSpc>
              <a:spcBef>
                <a:spcPts val="0"/>
              </a:spcBef>
              <a:spcAft>
                <a:spcPts val="0"/>
              </a:spcAft>
              <a:buClr>
                <a:srgbClr val="004233"/>
              </a:buClr>
              <a:buSzPts val="1600"/>
              <a:buChar char="➤"/>
            </a:pPr>
            <a:r>
              <a:rPr lang="en-US" sz="1600" dirty="0">
                <a:highlight>
                  <a:schemeClr val="lt1"/>
                </a:highlight>
                <a:latin typeface="Merriweather"/>
                <a:ea typeface="Merriweather"/>
                <a:cs typeface="Merriweather"/>
                <a:sym typeface="Merriweather"/>
              </a:rPr>
              <a:t>Domestic Violence: Is violence, which includes felony or misdemeanor crimes of violence, committed by a current or former spouse or intimate partner of the victim, by a person with whom the victim shares a child in common, by a person who is cohabitating with or has cohabitated with the victim as a spouse or intimate partner, by a person similarly situated to a spouse of the victim under the domestic or family violence laws of the jurisdiction receiving grant monies, or by any other person against an adult or youth victim who is protected from that person’s acts under the domestic or family violence laws of the jurisdiction.</a:t>
            </a:r>
            <a:endParaRPr sz="1600" dirty="0">
              <a:highlight>
                <a:schemeClr val="lt1"/>
              </a:highlight>
              <a:latin typeface="Merriweather"/>
              <a:ea typeface="Merriweather"/>
              <a:cs typeface="Merriweather"/>
              <a:sym typeface="Merriweather"/>
            </a:endParaRPr>
          </a:p>
          <a:p>
            <a:pPr marL="457200" lvl="0" indent="-330200" algn="l" rtl="0">
              <a:lnSpc>
                <a:spcPct val="150000"/>
              </a:lnSpc>
              <a:spcBef>
                <a:spcPts val="0"/>
              </a:spcBef>
              <a:spcAft>
                <a:spcPts val="0"/>
              </a:spcAft>
              <a:buClr>
                <a:srgbClr val="004233"/>
              </a:buClr>
              <a:buSzPts val="1600"/>
              <a:buChar char="➤"/>
            </a:pPr>
            <a:r>
              <a:rPr lang="en-US" sz="1600" dirty="0">
                <a:highlight>
                  <a:schemeClr val="lt1"/>
                </a:highlight>
                <a:latin typeface="Merriweather"/>
                <a:ea typeface="Merriweather"/>
                <a:cs typeface="Merriweather"/>
                <a:sym typeface="Merriweather"/>
              </a:rPr>
              <a:t>Stalking: A course of conduct directed at a specific person that would cause a reasonable person to fear for their safety or the safety of others, or suffer substantial emotional distress.</a:t>
            </a:r>
            <a:endParaRPr sz="100" dirty="0"/>
          </a:p>
        </p:txBody>
      </p:sp>
      <p:sp>
        <p:nvSpPr>
          <p:cNvPr id="181" name="Google Shape;181;ge04e911f97_1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04e911f97_1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e04e911f97_1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5" name="Google Shape;305;ge04e911f97_1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04e911f97_1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e04e911f97_1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20040" algn="l" rtl="0">
              <a:lnSpc>
                <a:spcPct val="200000"/>
              </a:lnSpc>
              <a:spcBef>
                <a:spcPts val="0"/>
              </a:spcBef>
              <a:spcAft>
                <a:spcPts val="0"/>
              </a:spcAft>
              <a:buClr>
                <a:srgbClr val="008567"/>
              </a:buClr>
              <a:buSzPts val="1440"/>
              <a:buFont typeface="Merriweather"/>
              <a:buChar char="►"/>
            </a:pPr>
            <a:endParaRPr dirty="0"/>
          </a:p>
        </p:txBody>
      </p:sp>
      <p:sp>
        <p:nvSpPr>
          <p:cNvPr id="202" name="Google Shape;202;ge04e911f97_1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151812776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e151812776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None/>
            </a:pPr>
            <a:endParaRPr dirty="0"/>
          </a:p>
        </p:txBody>
      </p:sp>
      <p:sp>
        <p:nvSpPr>
          <p:cNvPr id="209" name="Google Shape;209;ge151812776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7"/>
        <p:cNvGrpSpPr/>
        <p:nvPr/>
      </p:nvGrpSpPr>
      <p:grpSpPr>
        <a:xfrm>
          <a:off x="0" y="0"/>
          <a:ext cx="0" cy="0"/>
          <a:chOff x="0" y="0"/>
          <a:chExt cx="0" cy="0"/>
        </a:xfrm>
      </p:grpSpPr>
      <p:grpSp>
        <p:nvGrpSpPr>
          <p:cNvPr id="28" name="Google Shape;28;p2"/>
          <p:cNvGrpSpPr/>
          <p:nvPr/>
        </p:nvGrpSpPr>
        <p:grpSpPr>
          <a:xfrm>
            <a:off x="0" y="-8467"/>
            <a:ext cx="12192000" cy="6866467"/>
            <a:chOff x="0" y="-8467"/>
            <a:chExt cx="12192000" cy="6866467"/>
          </a:xfrm>
        </p:grpSpPr>
        <p:cxnSp>
          <p:nvCxnSpPr>
            <p:cNvPr id="29" name="Google Shape;29;p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30" name="Google Shape;30;p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1" name="Google Shape;31;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2" name="Google Shape;32;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3" name="Google Shape;33;p2"/>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CD9931">
                <a:alpha val="69803"/>
              </a:srgbClr>
            </a:solidFill>
            <a:ln>
              <a:noFill/>
            </a:ln>
          </p:spPr>
        </p:sp>
        <p:sp>
          <p:nvSpPr>
            <p:cNvPr id="35" name="Google Shape;35;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1BFFCB">
                <a:alpha val="69803"/>
              </a:srgbClr>
            </a:solidFill>
            <a:ln>
              <a:noFill/>
            </a:ln>
          </p:spPr>
        </p:sp>
        <p:sp>
          <p:nvSpPr>
            <p:cNvPr id="36" name="Google Shape;36;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7" name="Google Shape;37;p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 name="Google Shape;39;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Arial"/>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1" name="Google Shape;41;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44" name="Google Shape;44;p2"/>
          <p:cNvPicPr preferRelativeResize="0"/>
          <p:nvPr/>
        </p:nvPicPr>
        <p:blipFill rotWithShape="1">
          <a:blip r:embed="rId2">
            <a:alphaModFix/>
          </a:blip>
          <a:srcRect/>
          <a:stretch/>
        </p:blipFill>
        <p:spPr>
          <a:xfrm>
            <a:off x="10434291" y="6035044"/>
            <a:ext cx="1610158" cy="6870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6"/>
        <p:cNvGrpSpPr/>
        <p:nvPr/>
      </p:nvGrpSpPr>
      <p:grpSpPr>
        <a:xfrm>
          <a:off x="0" y="0"/>
          <a:ext cx="0" cy="0"/>
          <a:chOff x="0" y="0"/>
          <a:chExt cx="0" cy="0"/>
        </a:xfrm>
      </p:grpSpPr>
      <p:sp>
        <p:nvSpPr>
          <p:cNvPr id="97" name="Google Shape;97;p1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9" name="Google Shape;99;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1" name="Google Shape;101;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Arial"/>
              <a:buNone/>
              <a:defRPr sz="1600">
                <a:solidFill>
                  <a:srgbClr val="7F7F7F"/>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5" name="Google Shape;105;p1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6" name="Google Shape;106;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7" name="Google Shape;107;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8" name="Google Shape;108;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09" name="Google Shape;109;p1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dirty="0">
                <a:solidFill>
                  <a:srgbClr val="1BFFCB"/>
                </a:solidFill>
                <a:latin typeface="Arial"/>
                <a:ea typeface="Arial"/>
                <a:cs typeface="Arial"/>
                <a:sym typeface="Arial"/>
              </a:rPr>
              <a:t>“</a:t>
            </a:r>
            <a:endParaRPr dirty="0"/>
          </a:p>
        </p:txBody>
      </p:sp>
      <p:sp>
        <p:nvSpPr>
          <p:cNvPr id="110" name="Google Shape;110;p1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dirty="0">
                <a:solidFill>
                  <a:srgbClr val="1BFFCB"/>
                </a:solidFill>
                <a:latin typeface="Arial"/>
                <a:ea typeface="Arial"/>
                <a:cs typeface="Arial"/>
                <a:sym typeface="Arial"/>
              </a:rPr>
              <a:t>”</a:t>
            </a:r>
            <a:endParaRPr sz="1800" b="0" i="0" u="none" strike="noStrike" cap="none" dirty="0">
              <a:solidFill>
                <a:srgbClr val="1BFFCB"/>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4" name="Google Shape;114;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5" name="Google Shape;115;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6" name="Google Shape;116;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Arial"/>
              <a:buNone/>
              <a:defRPr sz="2400">
                <a:solidFill>
                  <a:srgbClr val="3F3F3F"/>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0" name="Google Shape;120;p1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1" name="Google Shape;121;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2" name="Google Shape;122;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3" name="Google Shape;123;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24" name="Google Shape;124;p1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dirty="0">
                <a:solidFill>
                  <a:srgbClr val="1BFFCB"/>
                </a:solidFill>
                <a:latin typeface="Arial"/>
                <a:ea typeface="Arial"/>
                <a:cs typeface="Arial"/>
                <a:sym typeface="Arial"/>
              </a:rPr>
              <a:t>“</a:t>
            </a:r>
            <a:endParaRPr dirty="0"/>
          </a:p>
        </p:txBody>
      </p:sp>
      <p:sp>
        <p:nvSpPr>
          <p:cNvPr id="125" name="Google Shape;125;p1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dirty="0">
                <a:solidFill>
                  <a:srgbClr val="1BFFCB"/>
                </a:solidFill>
                <a:latin typeface="Arial"/>
                <a:ea typeface="Arial"/>
                <a:cs typeface="Arial"/>
                <a:sym typeface="Arial"/>
              </a:rPr>
              <a:t>”</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Arial"/>
              <a:buNone/>
              <a:defRPr sz="2400">
                <a:solidFill>
                  <a:schemeClr val="accent1"/>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9" name="Google Shape;129;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30" name="Google Shape;130;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1" name="Google Shape;131;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2" name="Google Shape;132;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6"/>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6" name="Google Shape;136;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7" name="Google Shape;137;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8" name="Google Shape;138;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9"/>
        <p:cNvGrpSpPr/>
        <p:nvPr/>
      </p:nvGrpSpPr>
      <p:grpSpPr>
        <a:xfrm>
          <a:off x="0" y="0"/>
          <a:ext cx="0" cy="0"/>
          <a:chOff x="0" y="0"/>
          <a:chExt cx="0" cy="0"/>
        </a:xfrm>
      </p:grpSpPr>
      <p:sp>
        <p:nvSpPr>
          <p:cNvPr id="140" name="Google Shape;140;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2" name="Google Shape;142;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3" name="Google Shape;143;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4" name="Google Shape;144;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Arial"/>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8" name="Google Shape;48;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 name="Google Shape;50;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4"/>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Arial"/>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4" name="Google Shape;54;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5" name="Google Shape;55;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0" name="Google Shape;60;p5"/>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1" name="Google Shape;61;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2" name="Google Shape;62;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7" name="Google Shape;67;p6"/>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 name="Google Shape;68;p6"/>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9" name="Google Shape;69;p6"/>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0" name="Google Shape;70;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1" name="Google Shape;81;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Arial"/>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5" name="Google Shape;85;p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6" name="Google Shape;86;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7" name="Google Shape;87;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0"/>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Arial"/>
                <a:ea typeface="Arial"/>
                <a:cs typeface="Arial"/>
                <a:sym typeface="Arial"/>
              </a:defRPr>
            </a:lvl9pPr>
          </a:lstStyle>
          <a:p>
            <a:endParaRPr dirty="0"/>
          </a:p>
        </p:txBody>
      </p:sp>
      <p:sp>
        <p:nvSpPr>
          <p:cNvPr id="92" name="Google Shape;92;p1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3" name="Google Shape;93;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5" name="Google Shape;95;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8467"/>
            <a:ext cx="12192000" cy="6866467"/>
            <a:chOff x="0" y="-8467"/>
            <a:chExt cx="12192000" cy="6866467"/>
          </a:xfrm>
        </p:grpSpPr>
        <p:cxnSp>
          <p:nvCxnSpPr>
            <p:cNvPr id="11" name="Google Shape;11;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CD9931">
                <a:alpha val="69803"/>
              </a:srgbClr>
            </a:solidFill>
            <a:ln>
              <a:noFill/>
            </a:ln>
          </p:spPr>
        </p:sp>
        <p:sp>
          <p:nvSpPr>
            <p:cNvPr id="17" name="Google Shape;17;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1BFFCB">
                <a:alpha val="69803"/>
              </a:srgbClr>
            </a:solidFill>
            <a:ln>
              <a:noFill/>
            </a:ln>
          </p:spPr>
        </p:sp>
        <p:sp>
          <p:nvSpPr>
            <p:cNvPr id="18" name="Google Shape;18;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1"/>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 name="Google Shape;21;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Arial"/>
                <a:ea typeface="Arial"/>
                <a:cs typeface="Arial"/>
                <a:sym typeface="Arial"/>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Arial"/>
                <a:ea typeface="Arial"/>
                <a:cs typeface="Arial"/>
                <a:sym typeface="Arial"/>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Arial"/>
                <a:ea typeface="Arial"/>
                <a:cs typeface="Arial"/>
                <a:sym typeface="Arial"/>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23" name="Google Shape;23;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24" name="Google Shape;24;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25" name="Google Shape;25;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Arial"/>
                <a:ea typeface="Arial"/>
                <a:cs typeface="Arial"/>
                <a:sym typeface="Arial"/>
              </a:defRPr>
            </a:lvl1pPr>
            <a:lvl2pPr marL="0" marR="0" lvl="1" indent="0" algn="r" rtl="0">
              <a:spcBef>
                <a:spcPts val="0"/>
              </a:spcBef>
              <a:buNone/>
              <a:defRPr sz="900" b="0" i="0" u="none" strike="noStrike" cap="none">
                <a:solidFill>
                  <a:schemeClr val="accent1"/>
                </a:solidFill>
                <a:latin typeface="Arial"/>
                <a:ea typeface="Arial"/>
                <a:cs typeface="Arial"/>
                <a:sym typeface="Arial"/>
              </a:defRPr>
            </a:lvl2pPr>
            <a:lvl3pPr marL="0" marR="0" lvl="2" indent="0" algn="r" rtl="0">
              <a:spcBef>
                <a:spcPts val="0"/>
              </a:spcBef>
              <a:buNone/>
              <a:defRPr sz="900" b="0" i="0" u="none" strike="noStrike" cap="none">
                <a:solidFill>
                  <a:schemeClr val="accent1"/>
                </a:solidFill>
                <a:latin typeface="Arial"/>
                <a:ea typeface="Arial"/>
                <a:cs typeface="Arial"/>
                <a:sym typeface="Arial"/>
              </a:defRPr>
            </a:lvl3pPr>
            <a:lvl4pPr marL="0" marR="0" lvl="3" indent="0" algn="r" rtl="0">
              <a:spcBef>
                <a:spcPts val="0"/>
              </a:spcBef>
              <a:buNone/>
              <a:defRPr sz="900" b="0" i="0" u="none" strike="noStrike" cap="none">
                <a:solidFill>
                  <a:schemeClr val="accent1"/>
                </a:solidFill>
                <a:latin typeface="Arial"/>
                <a:ea typeface="Arial"/>
                <a:cs typeface="Arial"/>
                <a:sym typeface="Arial"/>
              </a:defRPr>
            </a:lvl4pPr>
            <a:lvl5pPr marL="0" marR="0" lvl="4" indent="0" algn="r" rtl="0">
              <a:spcBef>
                <a:spcPts val="0"/>
              </a:spcBef>
              <a:buNone/>
              <a:defRPr sz="900" b="0" i="0" u="none" strike="noStrike" cap="none">
                <a:solidFill>
                  <a:schemeClr val="accent1"/>
                </a:solidFill>
                <a:latin typeface="Arial"/>
                <a:ea typeface="Arial"/>
                <a:cs typeface="Arial"/>
                <a:sym typeface="Arial"/>
              </a:defRPr>
            </a:lvl5pPr>
            <a:lvl6pPr marL="0" marR="0" lvl="5" indent="0" algn="r" rtl="0">
              <a:spcBef>
                <a:spcPts val="0"/>
              </a:spcBef>
              <a:buNone/>
              <a:defRPr sz="900" b="0" i="0" u="none" strike="noStrike" cap="none">
                <a:solidFill>
                  <a:schemeClr val="accent1"/>
                </a:solidFill>
                <a:latin typeface="Arial"/>
                <a:ea typeface="Arial"/>
                <a:cs typeface="Arial"/>
                <a:sym typeface="Arial"/>
              </a:defRPr>
            </a:lvl6pPr>
            <a:lvl7pPr marL="0" marR="0" lvl="6" indent="0" algn="r" rtl="0">
              <a:spcBef>
                <a:spcPts val="0"/>
              </a:spcBef>
              <a:buNone/>
              <a:defRPr sz="900" b="0" i="0" u="none" strike="noStrike" cap="none">
                <a:solidFill>
                  <a:schemeClr val="accent1"/>
                </a:solidFill>
                <a:latin typeface="Arial"/>
                <a:ea typeface="Arial"/>
                <a:cs typeface="Arial"/>
                <a:sym typeface="Arial"/>
              </a:defRPr>
            </a:lvl7pPr>
            <a:lvl8pPr marL="0" marR="0" lvl="7" indent="0" algn="r" rtl="0">
              <a:spcBef>
                <a:spcPts val="0"/>
              </a:spcBef>
              <a:buNone/>
              <a:defRPr sz="900" b="0" i="0" u="none" strike="noStrike" cap="none">
                <a:solidFill>
                  <a:schemeClr val="accent1"/>
                </a:solidFill>
                <a:latin typeface="Arial"/>
                <a:ea typeface="Arial"/>
                <a:cs typeface="Arial"/>
                <a:sym typeface="Arial"/>
              </a:defRPr>
            </a:lvl8pPr>
            <a:lvl9pPr marL="0" marR="0" lvl="8" indent="0" algn="r" rtl="0">
              <a:spcBef>
                <a:spcPts val="0"/>
              </a:spcBef>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26" name="Google Shape;26;p1"/>
          <p:cNvPicPr preferRelativeResize="0"/>
          <p:nvPr/>
        </p:nvPicPr>
        <p:blipFill rotWithShape="1">
          <a:blip r:embed="rId18">
            <a:alphaModFix/>
          </a:blip>
          <a:srcRect/>
          <a:stretch/>
        </p:blipFill>
        <p:spPr>
          <a:xfrm>
            <a:off x="10434291" y="6035044"/>
            <a:ext cx="1610158" cy="6870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8"/>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accent1"/>
              </a:buClr>
              <a:buSzPts val="4000"/>
              <a:buFont typeface="Arial"/>
              <a:buNone/>
            </a:pPr>
            <a:r>
              <a:rPr lang="en-US" sz="4800" b="1" dirty="0">
                <a:latin typeface="Merriweather"/>
                <a:ea typeface="Merriweather"/>
                <a:cs typeface="Merriweather"/>
                <a:sym typeface="Merriweather"/>
              </a:rPr>
              <a:t>Title IX </a:t>
            </a:r>
            <a:r>
              <a:rPr lang="en-US" sz="4800" dirty="0"/>
              <a:t> </a:t>
            </a:r>
            <a:endParaRPr sz="4800" dirty="0"/>
          </a:p>
        </p:txBody>
      </p:sp>
      <p:sp>
        <p:nvSpPr>
          <p:cNvPr id="150" name="Google Shape;150;p18"/>
          <p:cNvSpPr txBox="1">
            <a:spLocks noGrp="1"/>
          </p:cNvSpPr>
          <p:nvPr>
            <p:ph type="subTitle" idx="1"/>
          </p:nvPr>
        </p:nvSpPr>
        <p:spPr>
          <a:xfrm>
            <a:off x="1507075" y="4050822"/>
            <a:ext cx="7767000" cy="1863089"/>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440"/>
              <a:buNone/>
            </a:pPr>
            <a:r>
              <a:rPr lang="en-US" sz="2400" dirty="0">
                <a:latin typeface="Merriweather"/>
                <a:ea typeface="Merriweather"/>
                <a:cs typeface="Merriweather"/>
                <a:sym typeface="Merriweather"/>
              </a:rPr>
              <a:t>Staff and Faculty Overview and Training</a:t>
            </a:r>
            <a:endParaRPr sz="2400" dirty="0">
              <a:latin typeface="Merriweather"/>
              <a:ea typeface="Merriweather"/>
              <a:cs typeface="Merriweather"/>
              <a:sym typeface="Merriweather"/>
            </a:endParaRPr>
          </a:p>
          <a:p>
            <a:pPr marL="0" lvl="0" indent="0" algn="r" rtl="0">
              <a:spcBef>
                <a:spcPts val="0"/>
              </a:spcBef>
              <a:spcAft>
                <a:spcPts val="0"/>
              </a:spcAft>
              <a:buSzPts val="1440"/>
              <a:buNone/>
            </a:pPr>
            <a:r>
              <a:rPr lang="en-US" sz="2400" dirty="0">
                <a:latin typeface="Merriweather"/>
                <a:ea typeface="Merriweather"/>
                <a:cs typeface="Merriweather"/>
                <a:sym typeface="Merriweather"/>
              </a:rPr>
              <a:t>Presented by the Title IX Committee   </a:t>
            </a:r>
            <a:endParaRPr sz="2400" dirty="0">
              <a:latin typeface="Merriweather"/>
              <a:ea typeface="Merriweather"/>
              <a:cs typeface="Merriweather"/>
              <a:sym typeface="Merriweather"/>
            </a:endParaRPr>
          </a:p>
          <a:p>
            <a:pPr marL="0" lvl="0" indent="0" algn="r" rtl="0">
              <a:spcBef>
                <a:spcPts val="0"/>
              </a:spcBef>
              <a:spcAft>
                <a:spcPts val="0"/>
              </a:spcAft>
              <a:buSzPts val="1440"/>
              <a:buNone/>
            </a:pPr>
            <a:r>
              <a:rPr lang="en-US" sz="2400" dirty="0">
                <a:latin typeface="Merriweather"/>
                <a:ea typeface="Merriweather"/>
                <a:cs typeface="Merriweather"/>
                <a:sym typeface="Merriweather"/>
              </a:rPr>
              <a:t>Fall 2021</a:t>
            </a:r>
            <a:endParaRPr sz="2400" dirty="0">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54177" y="1330037"/>
            <a:ext cx="1965428" cy="1341496"/>
          </a:xfrm>
          <a:prstGeom prst="rect">
            <a:avLst/>
          </a:prstGeom>
        </p:spPr>
      </p:pic>
      <p:sp>
        <p:nvSpPr>
          <p:cNvPr id="218" name="Google Shape;218;p28"/>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30555"/>
              <a:buFont typeface="Arial"/>
              <a:buNone/>
            </a:pPr>
            <a:r>
              <a:rPr lang="en-US" b="1" dirty="0" smtClean="0">
                <a:latin typeface="Merriweather"/>
                <a:ea typeface="Merriweather"/>
                <a:cs typeface="Merriweather"/>
                <a:sym typeface="Merriweather"/>
              </a:rPr>
              <a:t> </a:t>
            </a:r>
            <a:r>
              <a:rPr lang="en-US" b="1" dirty="0">
                <a:latin typeface="Merriweather"/>
                <a:ea typeface="Merriweather"/>
                <a:cs typeface="Merriweather"/>
                <a:sym typeface="Merriweather"/>
              </a:rPr>
              <a:t>Massachusetts Campus Safety Act </a:t>
            </a:r>
            <a:r>
              <a:rPr lang="en-US" b="1" dirty="0" smtClean="0">
                <a:latin typeface="Merriweather"/>
                <a:ea typeface="Merriweather"/>
                <a:cs typeface="Merriweather"/>
                <a:sym typeface="Merriweather"/>
              </a:rPr>
              <a:t/>
            </a:r>
            <a:br>
              <a:rPr lang="en-US" b="1" dirty="0" smtClean="0">
                <a:latin typeface="Merriweather"/>
                <a:ea typeface="Merriweather"/>
                <a:cs typeface="Merriweather"/>
                <a:sym typeface="Merriweather"/>
              </a:rPr>
            </a:br>
            <a:r>
              <a:rPr lang="en-US" sz="2400" dirty="0" smtClean="0">
                <a:latin typeface="Merriweather"/>
                <a:ea typeface="Merriweather"/>
                <a:cs typeface="Merriweather"/>
                <a:sym typeface="Merriweather"/>
              </a:rPr>
              <a:t>Data </a:t>
            </a:r>
            <a:r>
              <a:rPr lang="en-US" sz="2400" dirty="0">
                <a:latin typeface="Merriweather"/>
                <a:ea typeface="Merriweather"/>
                <a:cs typeface="Merriweather"/>
                <a:sym typeface="Merriweather"/>
              </a:rPr>
              <a:t>Collection and </a:t>
            </a:r>
            <a:r>
              <a:rPr lang="en-US" sz="2400" dirty="0" smtClean="0">
                <a:latin typeface="Merriweather"/>
                <a:ea typeface="Merriweather"/>
                <a:cs typeface="Merriweather"/>
                <a:sym typeface="Merriweather"/>
              </a:rPr>
              <a:t>Reporting</a:t>
            </a:r>
            <a:br>
              <a:rPr lang="en-US" sz="2400" dirty="0" smtClean="0">
                <a:latin typeface="Merriweather"/>
                <a:ea typeface="Merriweather"/>
                <a:cs typeface="Merriweather"/>
                <a:sym typeface="Merriweather"/>
              </a:rPr>
            </a:br>
            <a:r>
              <a:rPr lang="en-US" sz="2400" dirty="0" smtClean="0">
                <a:latin typeface="Merriweather"/>
                <a:ea typeface="Merriweather"/>
                <a:cs typeface="Merriweather"/>
                <a:sym typeface="Merriweather"/>
              </a:rPr>
              <a:t>Presenter Pablo Madera</a:t>
            </a:r>
            <a:endParaRPr sz="2400" dirty="0"/>
          </a:p>
        </p:txBody>
      </p:sp>
      <p:sp>
        <p:nvSpPr>
          <p:cNvPr id="219" name="Google Shape;219;p28"/>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a:bodyPr>
          <a:lstStyle/>
          <a:p>
            <a:pPr marL="438900" lvl="1" indent="-190493" algn="l" rtl="0">
              <a:spcBef>
                <a:spcPts val="400"/>
              </a:spcBef>
              <a:spcAft>
                <a:spcPts val="0"/>
              </a:spcAft>
              <a:buClr>
                <a:schemeClr val="dk1"/>
              </a:buClr>
              <a:buSzPts val="2200"/>
              <a:buFont typeface="Merriweather"/>
              <a:buChar char="➤"/>
            </a:pPr>
            <a:r>
              <a:rPr lang="en-US" sz="2200" dirty="0">
                <a:solidFill>
                  <a:schemeClr val="dk1"/>
                </a:solidFill>
                <a:latin typeface="Merriweather"/>
                <a:ea typeface="Merriweather"/>
                <a:cs typeface="Merriweather"/>
                <a:sym typeface="Merriweather"/>
              </a:rPr>
              <a:t>Climate Survey</a:t>
            </a:r>
            <a:endParaRPr sz="2200" dirty="0">
              <a:solidFill>
                <a:schemeClr val="dk1"/>
              </a:solidFill>
              <a:latin typeface="Merriweather"/>
              <a:ea typeface="Merriweather"/>
              <a:cs typeface="Merriweather"/>
              <a:sym typeface="Merriweather"/>
            </a:endParaRPr>
          </a:p>
          <a:p>
            <a:pPr marL="780267" lvl="2" indent="-253993" algn="l" rtl="0">
              <a:spcBef>
                <a:spcPts val="400"/>
              </a:spcBef>
              <a:spcAft>
                <a:spcPts val="0"/>
              </a:spcAft>
              <a:buClr>
                <a:schemeClr val="dk1"/>
              </a:buClr>
              <a:buSzPts val="2200"/>
              <a:buFont typeface="Merriweather"/>
              <a:buChar char="■"/>
            </a:pPr>
            <a:r>
              <a:rPr lang="en-US" sz="2200" dirty="0">
                <a:solidFill>
                  <a:schemeClr val="dk1"/>
                </a:solidFill>
                <a:latin typeface="Merriweather"/>
                <a:ea typeface="Merriweather"/>
                <a:cs typeface="Merriweather"/>
                <a:sym typeface="Merriweather"/>
              </a:rPr>
              <a:t>Conduct an anonymous sexual misconduct climate survey of all students at least once every 4 years and post a summary of the results within 120 days of completion</a:t>
            </a:r>
            <a:endParaRPr sz="2200" dirty="0">
              <a:solidFill>
                <a:schemeClr val="dk1"/>
              </a:solidFill>
              <a:latin typeface="Merriweather"/>
              <a:ea typeface="Merriweather"/>
              <a:cs typeface="Merriweather"/>
              <a:sym typeface="Merriweather"/>
            </a:endParaRPr>
          </a:p>
          <a:p>
            <a:pPr marL="438900" lvl="1" indent="-190493" algn="l" rtl="0">
              <a:spcBef>
                <a:spcPts val="800"/>
              </a:spcBef>
              <a:spcAft>
                <a:spcPts val="0"/>
              </a:spcAft>
              <a:buClr>
                <a:schemeClr val="dk1"/>
              </a:buClr>
              <a:buSzPts val="2200"/>
              <a:buFont typeface="Merriweather"/>
              <a:buChar char="➤"/>
            </a:pPr>
            <a:r>
              <a:rPr lang="en-US" sz="2200" dirty="0">
                <a:solidFill>
                  <a:schemeClr val="dk1"/>
                </a:solidFill>
                <a:latin typeface="Merriweather"/>
                <a:ea typeface="Merriweather"/>
                <a:cs typeface="Merriweather"/>
                <a:sym typeface="Merriweather"/>
              </a:rPr>
              <a:t>Annual Reporting</a:t>
            </a:r>
            <a:endParaRPr sz="2200" dirty="0">
              <a:solidFill>
                <a:schemeClr val="dk1"/>
              </a:solidFill>
              <a:latin typeface="Merriweather"/>
              <a:ea typeface="Merriweather"/>
              <a:cs typeface="Merriweather"/>
              <a:sym typeface="Merriweather"/>
            </a:endParaRPr>
          </a:p>
          <a:p>
            <a:pPr marL="780267" lvl="2" indent="-207384" algn="l" rtl="0">
              <a:spcBef>
                <a:spcPts val="800"/>
              </a:spcBef>
              <a:spcAft>
                <a:spcPts val="0"/>
              </a:spcAft>
              <a:buClr>
                <a:schemeClr val="dk1"/>
              </a:buClr>
              <a:buSzPts val="2200"/>
              <a:buFont typeface="Merriweather"/>
              <a:buChar char="■"/>
            </a:pPr>
            <a:r>
              <a:rPr lang="en-US" sz="2200" dirty="0">
                <a:solidFill>
                  <a:schemeClr val="dk1"/>
                </a:solidFill>
                <a:latin typeface="Merriweather"/>
                <a:ea typeface="Merriweather"/>
                <a:cs typeface="Merriweather"/>
                <a:sym typeface="Merriweather"/>
              </a:rPr>
              <a:t>Submit an annual sexual misconduct report to the state Department of Higher Education by December 1st each year</a:t>
            </a:r>
            <a:endParaRPr sz="2200" dirty="0">
              <a:solidFill>
                <a:schemeClr val="dk1"/>
              </a:solidFill>
              <a:latin typeface="Merriweather"/>
              <a:ea typeface="Merriweather"/>
              <a:cs typeface="Merriweather"/>
              <a:sym typeface="Merriweather"/>
            </a:endParaRPr>
          </a:p>
          <a:p>
            <a:pPr marL="0" lvl="0" indent="0" algn="l" rtl="0">
              <a:spcBef>
                <a:spcPts val="1000"/>
              </a:spcBef>
              <a:spcAft>
                <a:spcPts val="0"/>
              </a:spcAft>
              <a:buNone/>
            </a:pPr>
            <a:endParaRPr sz="2200" dirty="0">
              <a:solidFill>
                <a:schemeClr val="dk1"/>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743575" y="302175"/>
            <a:ext cx="8596800" cy="1116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3200" dirty="0">
                <a:latin typeface="Merriweather"/>
                <a:ea typeface="Merriweather"/>
                <a:cs typeface="Merriweather"/>
                <a:sym typeface="Merriweather"/>
              </a:rPr>
              <a:t>Where Can Someone Make a Report</a:t>
            </a:r>
            <a:r>
              <a:rPr lang="en-US" sz="3200" dirty="0" smtClean="0">
                <a:latin typeface="Merriweather"/>
                <a:ea typeface="Merriweather"/>
                <a:cs typeface="Merriweather"/>
                <a:sym typeface="Merriweather"/>
              </a:rPr>
              <a:t>?</a:t>
            </a:r>
            <a:r>
              <a:rPr lang="en-US" dirty="0" smtClean="0">
                <a:latin typeface="Merriweather"/>
                <a:ea typeface="Merriweather"/>
                <a:cs typeface="Merriweather"/>
                <a:sym typeface="Merriweather"/>
              </a:rPr>
              <a:t/>
            </a:r>
            <a:br>
              <a:rPr lang="en-US" dirty="0" smtClean="0">
                <a:latin typeface="Merriweather"/>
                <a:ea typeface="Merriweather"/>
                <a:cs typeface="Merriweather"/>
                <a:sym typeface="Merriweather"/>
              </a:rPr>
            </a:br>
            <a:r>
              <a:rPr lang="en-US" sz="2200" dirty="0" smtClean="0">
                <a:latin typeface="Merriweather"/>
                <a:ea typeface="Merriweather"/>
                <a:cs typeface="Merriweather"/>
                <a:sym typeface="Merriweather"/>
              </a:rPr>
              <a:t>Presenter Pablo Madera</a:t>
            </a:r>
            <a:r>
              <a:rPr lang="en-US" sz="2200" dirty="0" smtClean="0">
                <a:latin typeface="Merriweather"/>
                <a:ea typeface="Merriweather"/>
                <a:cs typeface="Merriweather"/>
                <a:sym typeface="Merriweather"/>
              </a:rPr>
              <a:t> </a:t>
            </a:r>
            <a:endParaRPr sz="2200" dirty="0">
              <a:latin typeface="Merriweather"/>
              <a:ea typeface="Merriweather"/>
              <a:cs typeface="Merriweather"/>
              <a:sym typeface="Merriweather"/>
            </a:endParaRPr>
          </a:p>
        </p:txBody>
      </p:sp>
      <p:sp>
        <p:nvSpPr>
          <p:cNvPr id="301" name="Google Shape;301;p39"/>
          <p:cNvSpPr txBox="1">
            <a:spLocks noGrp="1"/>
          </p:cNvSpPr>
          <p:nvPr>
            <p:ph type="body" idx="1"/>
          </p:nvPr>
        </p:nvSpPr>
        <p:spPr>
          <a:xfrm>
            <a:off x="493375" y="1270660"/>
            <a:ext cx="9097200" cy="539024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1400" b="1" dirty="0">
                <a:solidFill>
                  <a:schemeClr val="dk1"/>
                </a:solidFill>
                <a:highlight>
                  <a:srgbClr val="FFFFFF"/>
                </a:highlight>
                <a:latin typeface="Merriweather"/>
                <a:ea typeface="Merriweather"/>
                <a:cs typeface="Merriweather"/>
                <a:sym typeface="Merriweather"/>
              </a:rPr>
              <a:t>To report </a:t>
            </a:r>
            <a:r>
              <a:rPr lang="en-US" sz="1400" b="1" dirty="0" smtClean="0">
                <a:solidFill>
                  <a:schemeClr val="dk1"/>
                </a:solidFill>
                <a:highlight>
                  <a:srgbClr val="FFFFFF"/>
                </a:highlight>
                <a:latin typeface="Merriweather"/>
                <a:ea typeface="Merriweather"/>
                <a:cs typeface="Merriweather"/>
                <a:sym typeface="Merriweather"/>
              </a:rPr>
              <a:t>online</a:t>
            </a:r>
            <a:r>
              <a:rPr lang="en-US" sz="1400" b="1" dirty="0" smtClean="0">
                <a:solidFill>
                  <a:schemeClr val="dk1"/>
                </a:solidFill>
                <a:highlight>
                  <a:srgbClr val="FFFFFF"/>
                </a:highlight>
                <a:latin typeface="Merriweather"/>
                <a:ea typeface="Merriweather"/>
                <a:cs typeface="Merriweather"/>
                <a:sym typeface="Merriweather"/>
              </a:rPr>
              <a:t>- link located on Title IX Web page</a:t>
            </a:r>
            <a:endParaRPr sz="1400" b="1" dirty="0">
              <a:solidFill>
                <a:schemeClr val="dk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None/>
            </a:pPr>
            <a:r>
              <a:rPr lang="en-US" sz="1400" b="1" dirty="0">
                <a:solidFill>
                  <a:schemeClr val="dk1"/>
                </a:solidFill>
                <a:highlight>
                  <a:srgbClr val="FFFFFF"/>
                </a:highlight>
                <a:latin typeface="Merriweather"/>
                <a:ea typeface="Merriweather"/>
                <a:cs typeface="Merriweather"/>
                <a:sym typeface="Merriweather"/>
              </a:rPr>
              <a:t>To report in person, ask questions, or request information please contact the following persons:</a:t>
            </a:r>
            <a:endParaRPr sz="1400" b="1" dirty="0">
              <a:solidFill>
                <a:schemeClr val="dk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None/>
            </a:pPr>
            <a:endParaRPr sz="1400" b="1" u="sng" dirty="0">
              <a:solidFill>
                <a:schemeClr val="dk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None/>
            </a:pPr>
            <a:r>
              <a:rPr lang="en-US" sz="1400" b="1" u="sng" dirty="0">
                <a:solidFill>
                  <a:schemeClr val="dk1"/>
                </a:solidFill>
                <a:highlight>
                  <a:srgbClr val="FFFFFF"/>
                </a:highlight>
                <a:latin typeface="Merriweather"/>
                <a:ea typeface="Merriweather"/>
                <a:cs typeface="Merriweather"/>
                <a:sym typeface="Merriweather"/>
              </a:rPr>
              <a:t>Title IX </a:t>
            </a:r>
            <a:r>
              <a:rPr lang="en-US" sz="1400" b="1" u="sng" dirty="0" smtClean="0">
                <a:solidFill>
                  <a:schemeClr val="dk1"/>
                </a:solidFill>
                <a:highlight>
                  <a:srgbClr val="FFFFFF"/>
                </a:highlight>
                <a:latin typeface="Merriweather"/>
                <a:ea typeface="Merriweather"/>
                <a:cs typeface="Merriweather"/>
                <a:sym typeface="Merriweather"/>
              </a:rPr>
              <a:t>COORDINATORS:</a:t>
            </a:r>
            <a:endParaRPr sz="1400" b="1" u="sng" dirty="0">
              <a:solidFill>
                <a:schemeClr val="dk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Clr>
                <a:schemeClr val="dk1"/>
              </a:buClr>
              <a:buSzPts val="1100"/>
              <a:buFont typeface="Arial"/>
              <a:buNone/>
            </a:pPr>
            <a:endParaRPr sz="1400" b="1" u="sng" dirty="0">
              <a:solidFill>
                <a:schemeClr val="dk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None/>
            </a:pPr>
            <a:r>
              <a:rPr lang="en-US" sz="1400" b="1" dirty="0">
                <a:solidFill>
                  <a:schemeClr val="accent1"/>
                </a:solidFill>
                <a:highlight>
                  <a:srgbClr val="FFFFFF"/>
                </a:highlight>
                <a:latin typeface="Merriweather"/>
                <a:ea typeface="Merriweather"/>
                <a:cs typeface="Merriweather"/>
                <a:sym typeface="Merriweather"/>
              </a:rPr>
              <a:t>ANTOINETTE BONNIE CANDIA-BAILEY</a:t>
            </a:r>
            <a:endParaRPr sz="1400" b="1" dirty="0">
              <a:solidFill>
                <a:schemeClr val="accent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Clr>
                <a:schemeClr val="dk1"/>
              </a:buClr>
              <a:buSzPts val="1100"/>
              <a:buFont typeface="Arial"/>
              <a:buNone/>
            </a:pPr>
            <a:r>
              <a:rPr lang="en-US" sz="1400" b="1" dirty="0">
                <a:solidFill>
                  <a:schemeClr val="dk1"/>
                </a:solidFill>
                <a:highlight>
                  <a:srgbClr val="FFFFFF"/>
                </a:highlight>
                <a:latin typeface="Merriweather"/>
                <a:ea typeface="Merriweather"/>
                <a:cs typeface="Merriweather"/>
                <a:sym typeface="Merriweather"/>
              </a:rPr>
              <a:t>VICE PRESIDENT OF STUDENT AFFAIRS AND CHIEF DIVERSITY OFFICER- TITLE IX COORDINATOR</a:t>
            </a:r>
            <a:endParaRPr sz="1400" b="1" dirty="0">
              <a:solidFill>
                <a:schemeClr val="dk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None/>
            </a:pPr>
            <a:r>
              <a:rPr lang="en-US" sz="1400" b="1" dirty="0">
                <a:solidFill>
                  <a:schemeClr val="dk1"/>
                </a:solidFill>
                <a:highlight>
                  <a:srgbClr val="FFFFFF"/>
                </a:highlight>
                <a:latin typeface="Merriweather"/>
                <a:ea typeface="Merriweather"/>
                <a:cs typeface="Merriweather"/>
                <a:sym typeface="Merriweather"/>
              </a:rPr>
              <a:t>413-265-2210 | candia-baileya@elms.edu</a:t>
            </a:r>
            <a:endParaRPr sz="1400" b="1" dirty="0">
              <a:solidFill>
                <a:schemeClr val="dk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Clr>
                <a:schemeClr val="dk1"/>
              </a:buClr>
              <a:buSzPts val="1100"/>
              <a:buFont typeface="Arial"/>
              <a:buNone/>
            </a:pPr>
            <a:endParaRPr sz="1400" b="1" dirty="0">
              <a:solidFill>
                <a:schemeClr val="dk1"/>
              </a:solidFill>
              <a:highlight>
                <a:srgbClr val="FFFFFF"/>
              </a:highlight>
              <a:latin typeface="Merriweather"/>
              <a:ea typeface="Merriweather"/>
              <a:cs typeface="Merriweather"/>
              <a:sym typeface="Merriweather"/>
            </a:endParaRPr>
          </a:p>
          <a:p>
            <a:pPr marL="0" lvl="0" indent="0" algn="l" rtl="0">
              <a:lnSpc>
                <a:spcPct val="100000"/>
              </a:lnSpc>
              <a:spcBef>
                <a:spcPts val="0"/>
              </a:spcBef>
              <a:spcAft>
                <a:spcPts val="0"/>
              </a:spcAft>
              <a:buNone/>
            </a:pPr>
            <a:r>
              <a:rPr lang="en-US" sz="1400" b="1" dirty="0">
                <a:solidFill>
                  <a:schemeClr val="accent1"/>
                </a:solidFill>
                <a:highlight>
                  <a:srgbClr val="FFFFFF"/>
                </a:highlight>
                <a:latin typeface="Merriweather"/>
                <a:ea typeface="Merriweather"/>
                <a:cs typeface="Merriweather"/>
                <a:sym typeface="Merriweather"/>
              </a:rPr>
              <a:t>				</a:t>
            </a:r>
            <a:r>
              <a:rPr lang="en-US" sz="1400" b="1" dirty="0" smtClean="0">
                <a:solidFill>
                  <a:schemeClr val="accent1"/>
                </a:solidFill>
                <a:highlight>
                  <a:srgbClr val="FFFFFF"/>
                </a:highlight>
                <a:latin typeface="Merriweather"/>
                <a:ea typeface="Merriweather"/>
                <a:cs typeface="Merriweather"/>
                <a:sym typeface="Merriweather"/>
              </a:rPr>
              <a:t>KATIE </a:t>
            </a:r>
            <a:r>
              <a:rPr lang="en-US" sz="1400" b="1" dirty="0">
                <a:solidFill>
                  <a:schemeClr val="accent1"/>
                </a:solidFill>
                <a:highlight>
                  <a:srgbClr val="FFFFFF"/>
                </a:highlight>
                <a:latin typeface="Merriweather"/>
                <a:ea typeface="Merriweather"/>
                <a:cs typeface="Merriweather"/>
                <a:sym typeface="Merriweather"/>
              </a:rPr>
              <a:t>LONGLEY</a:t>
            </a:r>
            <a:endParaRPr sz="1400" b="1" dirty="0">
              <a:solidFill>
                <a:schemeClr val="accent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Clr>
                <a:schemeClr val="dk1"/>
              </a:buClr>
              <a:buSzPts val="1100"/>
              <a:buFont typeface="Arial"/>
              <a:buNone/>
            </a:pPr>
            <a:r>
              <a:rPr lang="en-US" sz="1400" b="1" dirty="0">
                <a:solidFill>
                  <a:schemeClr val="dk1"/>
                </a:solidFill>
                <a:highlight>
                  <a:srgbClr val="FFFFFF"/>
                </a:highlight>
                <a:latin typeface="Merriweather"/>
                <a:ea typeface="Merriweather"/>
                <a:cs typeface="Merriweather"/>
                <a:sym typeface="Merriweather"/>
              </a:rPr>
              <a:t>VICE PRESIDENT OF FINANCE &amp; OPERATIONS</a:t>
            </a:r>
            <a:endParaRPr sz="1400" b="1" dirty="0">
              <a:solidFill>
                <a:schemeClr val="dk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Clr>
                <a:schemeClr val="dk1"/>
              </a:buClr>
              <a:buSzPts val="1100"/>
              <a:buFont typeface="Arial"/>
              <a:buNone/>
            </a:pPr>
            <a:r>
              <a:rPr lang="en-US" sz="1400" b="1" dirty="0">
                <a:solidFill>
                  <a:schemeClr val="dk1"/>
                </a:solidFill>
                <a:highlight>
                  <a:srgbClr val="FFFFFF"/>
                </a:highlight>
                <a:latin typeface="Merriweather"/>
                <a:ea typeface="Merriweather"/>
                <a:cs typeface="Merriweather"/>
                <a:sym typeface="Merriweather"/>
              </a:rPr>
              <a:t>DEPUTY TITLE IX COORDINATOR</a:t>
            </a:r>
            <a:endParaRPr sz="1400" b="1" dirty="0">
              <a:solidFill>
                <a:schemeClr val="dk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Clr>
                <a:schemeClr val="dk1"/>
              </a:buClr>
              <a:buSzPts val="1100"/>
              <a:buFont typeface="Arial"/>
              <a:buNone/>
            </a:pPr>
            <a:r>
              <a:rPr lang="en-US" sz="1400" b="1" dirty="0">
                <a:solidFill>
                  <a:schemeClr val="dk1"/>
                </a:solidFill>
                <a:highlight>
                  <a:srgbClr val="FFFFFF"/>
                </a:highlight>
                <a:latin typeface="Merriweather"/>
                <a:ea typeface="Merriweather"/>
                <a:cs typeface="Merriweather"/>
                <a:sym typeface="Merriweather"/>
              </a:rPr>
              <a:t>413-265-2322</a:t>
            </a:r>
            <a:endParaRPr sz="1400" b="1" dirty="0">
              <a:solidFill>
                <a:schemeClr val="dk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None/>
            </a:pPr>
            <a:r>
              <a:rPr lang="en-US" sz="1400" b="1" dirty="0">
                <a:solidFill>
                  <a:schemeClr val="dk1"/>
                </a:solidFill>
                <a:highlight>
                  <a:srgbClr val="FFFFFF"/>
                </a:highlight>
                <a:latin typeface="Merriweather"/>
                <a:ea typeface="Merriweather"/>
                <a:cs typeface="Merriweather"/>
                <a:sym typeface="Merriweather"/>
              </a:rPr>
              <a:t>longleyk@elms.edu</a:t>
            </a:r>
            <a:endParaRPr sz="1400" b="1" dirty="0">
              <a:solidFill>
                <a:schemeClr val="dk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Clr>
                <a:schemeClr val="dk1"/>
              </a:buClr>
              <a:buSzPts val="1100"/>
              <a:buFont typeface="Arial"/>
              <a:buNone/>
            </a:pPr>
            <a:endParaRPr sz="1400" b="1" dirty="0">
              <a:solidFill>
                <a:schemeClr val="dk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None/>
            </a:pPr>
            <a:r>
              <a:rPr lang="en-US" sz="1400" b="1" dirty="0">
                <a:solidFill>
                  <a:schemeClr val="accent1"/>
                </a:solidFill>
                <a:highlight>
                  <a:srgbClr val="FFFFFF"/>
                </a:highlight>
                <a:latin typeface="Merriweather"/>
                <a:ea typeface="Merriweather"/>
                <a:cs typeface="Merriweather"/>
                <a:sym typeface="Merriweather"/>
              </a:rPr>
              <a:t>TERESA WINTERS</a:t>
            </a:r>
            <a:endParaRPr sz="1400" b="1" dirty="0">
              <a:solidFill>
                <a:schemeClr val="accent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Clr>
                <a:schemeClr val="dk1"/>
              </a:buClr>
              <a:buSzPts val="1100"/>
              <a:buFont typeface="Arial"/>
              <a:buNone/>
            </a:pPr>
            <a:r>
              <a:rPr lang="en-US" sz="1400" b="1" dirty="0">
                <a:solidFill>
                  <a:schemeClr val="dk1"/>
                </a:solidFill>
                <a:highlight>
                  <a:srgbClr val="FFFFFF"/>
                </a:highlight>
                <a:latin typeface="Merriweather"/>
                <a:ea typeface="Merriweather"/>
                <a:cs typeface="Merriweather"/>
                <a:sym typeface="Merriweather"/>
              </a:rPr>
              <a:t>DEAN OF STUDENTS-</a:t>
            </a:r>
            <a:endParaRPr sz="1400" b="1" dirty="0">
              <a:solidFill>
                <a:schemeClr val="dk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Clr>
                <a:schemeClr val="dk1"/>
              </a:buClr>
              <a:buSzPts val="1100"/>
              <a:buFont typeface="Arial"/>
              <a:buNone/>
            </a:pPr>
            <a:r>
              <a:rPr lang="en-US" sz="1400" b="1" dirty="0">
                <a:solidFill>
                  <a:schemeClr val="dk1"/>
                </a:solidFill>
                <a:highlight>
                  <a:srgbClr val="FFFFFF"/>
                </a:highlight>
                <a:latin typeface="Merriweather"/>
                <a:ea typeface="Merriweather"/>
                <a:cs typeface="Merriweather"/>
                <a:sym typeface="Merriweather"/>
              </a:rPr>
              <a:t>DEPUTY TITLE IX DEPUTY COORDINATOR</a:t>
            </a:r>
            <a:endParaRPr sz="1400" b="1" dirty="0">
              <a:solidFill>
                <a:schemeClr val="dk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None/>
            </a:pPr>
            <a:r>
              <a:rPr lang="en-US" sz="1400" b="1" dirty="0">
                <a:solidFill>
                  <a:schemeClr val="dk1"/>
                </a:solidFill>
                <a:highlight>
                  <a:srgbClr val="FFFFFF"/>
                </a:highlight>
                <a:latin typeface="Merriweather"/>
                <a:ea typeface="Merriweather"/>
                <a:cs typeface="Merriweather"/>
                <a:sym typeface="Merriweather"/>
              </a:rPr>
              <a:t>413-265-2210 </a:t>
            </a:r>
            <a:endParaRPr sz="1400" b="1" dirty="0">
              <a:solidFill>
                <a:schemeClr val="dk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None/>
            </a:pPr>
            <a:r>
              <a:rPr lang="en-US" sz="1400" b="1" dirty="0">
                <a:solidFill>
                  <a:schemeClr val="dk1"/>
                </a:solidFill>
                <a:highlight>
                  <a:srgbClr val="FFFFFF"/>
                </a:highlight>
                <a:latin typeface="Merriweather"/>
                <a:ea typeface="Merriweather"/>
                <a:cs typeface="Merriweather"/>
                <a:sym typeface="Merriweather"/>
              </a:rPr>
              <a:t>winterst@elms.edu</a:t>
            </a:r>
            <a:endParaRPr sz="1400" b="1" dirty="0">
              <a:solidFill>
                <a:schemeClr val="dk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None/>
            </a:pPr>
            <a:endParaRPr sz="1400" b="1" dirty="0">
              <a:solidFill>
                <a:schemeClr val="dk1"/>
              </a:solidFill>
              <a:highlight>
                <a:srgbClr val="FFFFFF"/>
              </a:highlight>
              <a:latin typeface="Merriweather"/>
              <a:ea typeface="Merriweather"/>
              <a:cs typeface="Merriweather"/>
              <a:sym typeface="Merriweather"/>
            </a:endParaRPr>
          </a:p>
          <a:p>
            <a:pPr marL="0" lvl="0" indent="0" algn="ctr" rtl="0">
              <a:lnSpc>
                <a:spcPct val="100000"/>
              </a:lnSpc>
              <a:spcBef>
                <a:spcPts val="0"/>
              </a:spcBef>
              <a:spcAft>
                <a:spcPts val="0"/>
              </a:spcAft>
              <a:buNone/>
            </a:pPr>
            <a:r>
              <a:rPr lang="en-US" sz="1400" b="1" dirty="0">
                <a:solidFill>
                  <a:schemeClr val="accent1"/>
                </a:solidFill>
                <a:latin typeface="Merriweather"/>
                <a:ea typeface="Merriweather"/>
                <a:cs typeface="Merriweather"/>
                <a:sym typeface="Merriweather"/>
              </a:rPr>
              <a:t>Campus Public Safety </a:t>
            </a:r>
            <a:endParaRPr sz="1400" b="1" dirty="0">
              <a:solidFill>
                <a:schemeClr val="accent1"/>
              </a:solidFill>
              <a:latin typeface="Merriweather"/>
              <a:ea typeface="Merriweather"/>
              <a:cs typeface="Merriweather"/>
              <a:sym typeface="Merriweather"/>
            </a:endParaRPr>
          </a:p>
          <a:p>
            <a:pPr marL="0" lvl="0" indent="0" algn="ctr" rtl="0">
              <a:lnSpc>
                <a:spcPct val="100000"/>
              </a:lnSpc>
              <a:spcBef>
                <a:spcPts val="0"/>
              </a:spcBef>
              <a:spcAft>
                <a:spcPts val="0"/>
              </a:spcAft>
              <a:buNone/>
            </a:pPr>
            <a:r>
              <a:rPr lang="en-US" sz="1400" b="1" dirty="0">
                <a:solidFill>
                  <a:schemeClr val="dk1"/>
                </a:solidFill>
                <a:latin typeface="Merriweather"/>
                <a:ea typeface="Merriweather"/>
                <a:cs typeface="Merriweather"/>
                <a:sym typeface="Merriweather"/>
              </a:rPr>
              <a:t>413-265-2278</a:t>
            </a:r>
            <a:endParaRPr sz="1400" b="1" dirty="0">
              <a:solidFill>
                <a:schemeClr val="dk1"/>
              </a:solidFill>
              <a:latin typeface="Merriweather"/>
              <a:ea typeface="Merriweather"/>
              <a:cs typeface="Merriweather"/>
              <a:sym typeface="Merriweather"/>
            </a:endParaRPr>
          </a:p>
          <a:p>
            <a:pPr marL="0" lvl="0" indent="0" algn="ctr" rtl="0">
              <a:lnSpc>
                <a:spcPct val="100000"/>
              </a:lnSpc>
              <a:spcBef>
                <a:spcPts val="0"/>
              </a:spcBef>
              <a:spcAft>
                <a:spcPts val="0"/>
              </a:spcAft>
              <a:buNone/>
            </a:pPr>
            <a:r>
              <a:rPr lang="en-US" sz="1400" b="1" dirty="0" smtClean="0">
                <a:solidFill>
                  <a:schemeClr val="dk1"/>
                </a:solidFill>
                <a:latin typeface="Merriweather"/>
                <a:ea typeface="Merriweather"/>
                <a:cs typeface="Merriweather"/>
                <a:sym typeface="Merriweather"/>
              </a:rPr>
              <a:t>publicsafetydepartment@elms.edu</a:t>
            </a:r>
            <a:endParaRPr sz="1400" b="1" dirty="0">
              <a:solidFill>
                <a:schemeClr val="dk1"/>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3200" b="1" dirty="0">
                <a:latin typeface="Merriweather"/>
                <a:ea typeface="Merriweather"/>
                <a:cs typeface="Merriweather"/>
                <a:sym typeface="Merriweather"/>
              </a:rPr>
              <a:t>Who Can Make a Report</a:t>
            </a:r>
            <a:r>
              <a:rPr lang="en-US" sz="3200" b="1" dirty="0" smtClean="0">
                <a:latin typeface="Merriweather"/>
                <a:ea typeface="Merriweather"/>
                <a:cs typeface="Merriweather"/>
                <a:sym typeface="Merriweather"/>
              </a:rPr>
              <a:t>?</a:t>
            </a:r>
            <a:r>
              <a:rPr lang="en-US" b="1" dirty="0" smtClean="0">
                <a:latin typeface="Merriweather"/>
                <a:ea typeface="Merriweather"/>
                <a:cs typeface="Merriweather"/>
                <a:sym typeface="Merriweather"/>
              </a:rPr>
              <a:t/>
            </a:r>
            <a:br>
              <a:rPr lang="en-US" b="1" dirty="0" smtClean="0">
                <a:latin typeface="Merriweather"/>
                <a:ea typeface="Merriweather"/>
                <a:cs typeface="Merriweather"/>
                <a:sym typeface="Merriweather"/>
              </a:rPr>
            </a:br>
            <a:r>
              <a:rPr lang="en-US" sz="2000" b="1" dirty="0" smtClean="0">
                <a:latin typeface="Merriweather"/>
                <a:ea typeface="Merriweather"/>
                <a:cs typeface="Merriweather"/>
                <a:sym typeface="Merriweather"/>
              </a:rPr>
              <a:t>Presenter Pablo Madera</a:t>
            </a:r>
            <a:endParaRPr sz="2000" b="1" dirty="0">
              <a:latin typeface="Merriweather"/>
              <a:ea typeface="Merriweather"/>
              <a:cs typeface="Merriweather"/>
              <a:sym typeface="Merriweather"/>
            </a:endParaRPr>
          </a:p>
        </p:txBody>
      </p:sp>
      <p:sp>
        <p:nvSpPr>
          <p:cNvPr id="294" name="Google Shape;294;p38"/>
          <p:cNvSpPr txBox="1">
            <a:spLocks noGrp="1"/>
          </p:cNvSpPr>
          <p:nvPr>
            <p:ph type="body" idx="1"/>
          </p:nvPr>
        </p:nvSpPr>
        <p:spPr>
          <a:xfrm>
            <a:off x="677334" y="1531917"/>
            <a:ext cx="8596800" cy="4509472"/>
          </a:xfrm>
          <a:prstGeom prst="rect">
            <a:avLst/>
          </a:prstGeom>
        </p:spPr>
        <p:txBody>
          <a:bodyPr spcFirstLastPara="1" wrap="square" lIns="91425" tIns="45700" rIns="91425" bIns="45700" anchor="t" anchorCtr="0">
            <a:normAutofit/>
          </a:bodyPr>
          <a:lstStyle/>
          <a:p>
            <a:pPr marL="457200" lvl="0" indent="-368300" algn="l" rtl="0">
              <a:lnSpc>
                <a:spcPct val="200000"/>
              </a:lnSpc>
              <a:spcBef>
                <a:spcPts val="1000"/>
              </a:spcBef>
              <a:spcAft>
                <a:spcPts val="0"/>
              </a:spcAft>
              <a:buSzPts val="2200"/>
              <a:buFont typeface="Merriweather"/>
              <a:buChar char="►"/>
            </a:pPr>
            <a:r>
              <a:rPr lang="en-US" sz="2200" dirty="0" smtClean="0">
                <a:latin typeface="Merriweather"/>
                <a:ea typeface="Merriweather"/>
                <a:cs typeface="Merriweather"/>
                <a:sym typeface="Merriweather"/>
              </a:rPr>
              <a:t>Anyone </a:t>
            </a:r>
            <a:r>
              <a:rPr lang="en-US" sz="2200" dirty="0">
                <a:latin typeface="Merriweather"/>
                <a:ea typeface="Merriweather"/>
                <a:cs typeface="Merriweather"/>
                <a:sym typeface="Merriweather"/>
              </a:rPr>
              <a:t>with knowledge of an alleged violation of our </a:t>
            </a:r>
            <a:r>
              <a:rPr lang="en-US" sz="2200" dirty="0" smtClean="0">
                <a:latin typeface="Merriweather"/>
                <a:ea typeface="Merriweather"/>
                <a:cs typeface="Merriweather"/>
                <a:sym typeface="Merriweather"/>
              </a:rPr>
              <a:t>policy </a:t>
            </a:r>
            <a:r>
              <a:rPr lang="en-US" sz="2200" dirty="0">
                <a:latin typeface="Merriweather"/>
                <a:ea typeface="Merriweather"/>
                <a:cs typeface="Merriweather"/>
                <a:sym typeface="Merriweather"/>
              </a:rPr>
              <a:t>can make a report. </a:t>
            </a:r>
            <a:endParaRPr sz="2200" dirty="0">
              <a:latin typeface="Merriweather"/>
              <a:ea typeface="Merriweather"/>
              <a:cs typeface="Merriweather"/>
              <a:sym typeface="Merriweather"/>
            </a:endParaRPr>
          </a:p>
          <a:p>
            <a:pPr marL="457200" lvl="0" indent="-368300" algn="l" rtl="0">
              <a:lnSpc>
                <a:spcPct val="200000"/>
              </a:lnSpc>
              <a:spcBef>
                <a:spcPts val="0"/>
              </a:spcBef>
              <a:spcAft>
                <a:spcPts val="0"/>
              </a:spcAft>
              <a:buSzPts val="2200"/>
              <a:buFont typeface="Merriweather"/>
              <a:buChar char="►"/>
            </a:pPr>
            <a:r>
              <a:rPr lang="en-US" sz="2200" dirty="0">
                <a:latin typeface="Merriweather"/>
                <a:ea typeface="Merriweather"/>
                <a:cs typeface="Merriweather"/>
                <a:sym typeface="Merriweather"/>
              </a:rPr>
              <a:t>A report can be made at any time. There is no statue of limitations on allegations of a Title IX violation made through the College.</a:t>
            </a:r>
            <a:endParaRPr sz="2200" dirty="0">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Merriweather" panose="020B0604020202020204" charset="0"/>
              </a:rPr>
              <a:t>Massachusetts Campus Safety Act</a:t>
            </a:r>
            <a:br>
              <a:rPr lang="en-US" dirty="0" smtClean="0">
                <a:latin typeface="Merriweather" panose="020B0604020202020204" charset="0"/>
              </a:rPr>
            </a:br>
            <a:r>
              <a:rPr lang="en-US" dirty="0" smtClean="0">
                <a:latin typeface="Merriweather" panose="020B0604020202020204" charset="0"/>
              </a:rPr>
              <a:t>Mandatory Training </a:t>
            </a:r>
            <a:br>
              <a:rPr lang="en-US" dirty="0" smtClean="0">
                <a:latin typeface="Merriweather" panose="020B0604020202020204" charset="0"/>
              </a:rPr>
            </a:br>
            <a:r>
              <a:rPr lang="en-US" sz="2200" dirty="0" smtClean="0">
                <a:latin typeface="Merriweather" panose="020B0604020202020204" charset="0"/>
              </a:rPr>
              <a:t>Presenter: Dr. Michael McGravey &amp; Dr. Jason Murphy</a:t>
            </a:r>
            <a:endParaRPr lang="en-US" sz="2200" dirty="0">
              <a:latin typeface="Merriweather" panose="020B0604020202020204" charset="0"/>
            </a:endParaRPr>
          </a:p>
        </p:txBody>
      </p:sp>
      <p:sp>
        <p:nvSpPr>
          <p:cNvPr id="3" name="Text Placeholder 2"/>
          <p:cNvSpPr>
            <a:spLocks noGrp="1"/>
          </p:cNvSpPr>
          <p:nvPr>
            <p:ph type="body" idx="1"/>
          </p:nvPr>
        </p:nvSpPr>
        <p:spPr>
          <a:xfrm>
            <a:off x="677334" y="2137558"/>
            <a:ext cx="8596668" cy="4548249"/>
          </a:xfrm>
        </p:spPr>
        <p:txBody>
          <a:bodyPr>
            <a:normAutofit/>
          </a:bodyPr>
          <a:lstStyle/>
          <a:p>
            <a:pPr fontAlgn="base"/>
            <a:r>
              <a:rPr lang="en-US" sz="2000" dirty="0" smtClean="0">
                <a:latin typeface="Merriweather" panose="020B0604020202020204" charset="0"/>
              </a:rPr>
              <a:t>Michael-Institutions </a:t>
            </a:r>
            <a:r>
              <a:rPr lang="en-US" sz="2000" dirty="0">
                <a:latin typeface="Merriweather" panose="020B0604020202020204" charset="0"/>
              </a:rPr>
              <a:t>must provide new students and employees with comprehensive training on sexual misconduct prevention, identification, reporting and response, within 45 days of their matriculation or </a:t>
            </a:r>
            <a:r>
              <a:rPr lang="en-US" sz="2000" dirty="0" smtClean="0">
                <a:latin typeface="Merriweather" panose="020B0604020202020204" charset="0"/>
              </a:rPr>
              <a:t>employment.</a:t>
            </a:r>
          </a:p>
          <a:p>
            <a:pPr fontAlgn="base"/>
            <a:r>
              <a:rPr lang="en-US" sz="2000" dirty="0" smtClean="0">
                <a:latin typeface="Merriweather" panose="020B0604020202020204" charset="0"/>
              </a:rPr>
              <a:t>Jason-Anyone </a:t>
            </a:r>
            <a:r>
              <a:rPr lang="en-US" sz="2000" dirty="0">
                <a:latin typeface="Merriweather" panose="020B0604020202020204" charset="0"/>
              </a:rPr>
              <a:t>responsible for implementing any part of a sexual misconduct complaint process must satisfy </a:t>
            </a:r>
            <a:r>
              <a:rPr lang="en-US" sz="2000" dirty="0" smtClean="0">
                <a:latin typeface="Merriweather" panose="020B0604020202020204" charset="0"/>
              </a:rPr>
              <a:t> </a:t>
            </a:r>
            <a:r>
              <a:rPr lang="en-US" sz="2000" dirty="0">
                <a:latin typeface="Merriweather" panose="020B0604020202020204" charset="0"/>
              </a:rPr>
              <a:t>training or experience requirements that include interviewing witnesses, consent, the impact of drugs and alcohol, the effects of trauma, sensitivity, disabilities, due process, and "cultural competence" to understand how sexual misconduct may impact people differently depending on their backgrounds.</a:t>
            </a:r>
          </a:p>
          <a:p>
            <a:endParaRPr lang="en-US" dirty="0"/>
          </a:p>
        </p:txBody>
      </p:sp>
    </p:spTree>
    <p:extLst>
      <p:ext uri="{BB962C8B-B14F-4D97-AF65-F5344CB8AC3E}">
        <p14:creationId xmlns:p14="http://schemas.microsoft.com/office/powerpoint/2010/main" val="1708416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1"/>
          <p:cNvSpPr txBox="1">
            <a:spLocks noGrp="1"/>
          </p:cNvSpPr>
          <p:nvPr>
            <p:ph type="title"/>
          </p:nvPr>
        </p:nvSpPr>
        <p:spPr>
          <a:xfrm>
            <a:off x="677325" y="403400"/>
            <a:ext cx="8596800" cy="15270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b="1" dirty="0" smtClean="0">
                <a:latin typeface="Merriweather"/>
                <a:ea typeface="Merriweather"/>
                <a:cs typeface="Merriweather"/>
                <a:sym typeface="Merriweather"/>
              </a:rPr>
              <a:t>Resources</a:t>
            </a:r>
            <a:br>
              <a:rPr lang="en-US" b="1" dirty="0" smtClean="0">
                <a:latin typeface="Merriweather"/>
                <a:ea typeface="Merriweather"/>
                <a:cs typeface="Merriweather"/>
                <a:sym typeface="Merriweather"/>
              </a:rPr>
            </a:br>
            <a:r>
              <a:rPr lang="en-US" sz="1800" b="1" dirty="0">
                <a:latin typeface="Merriweather"/>
                <a:ea typeface="Merriweather"/>
                <a:cs typeface="Merriweather"/>
                <a:sym typeface="Merriweather"/>
              </a:rPr>
              <a:t>P</a:t>
            </a:r>
            <a:r>
              <a:rPr lang="en-US" sz="1800" b="1" dirty="0" smtClean="0">
                <a:latin typeface="Merriweather"/>
                <a:ea typeface="Merriweather"/>
                <a:cs typeface="Merriweather"/>
                <a:sym typeface="Merriweather"/>
              </a:rPr>
              <a:t>resenter Dr. Bonnie Candia-Bailey</a:t>
            </a:r>
            <a:endParaRPr sz="1800" b="1" dirty="0">
              <a:latin typeface="Merriweather"/>
              <a:ea typeface="Merriweather"/>
              <a:cs typeface="Merriweather"/>
              <a:sym typeface="Merriweather"/>
            </a:endParaRPr>
          </a:p>
        </p:txBody>
      </p:sp>
      <p:sp>
        <p:nvSpPr>
          <p:cNvPr id="316" name="Google Shape;316;p41"/>
          <p:cNvSpPr txBox="1">
            <a:spLocks noGrp="1"/>
          </p:cNvSpPr>
          <p:nvPr>
            <p:ph type="body" idx="1"/>
          </p:nvPr>
        </p:nvSpPr>
        <p:spPr>
          <a:xfrm>
            <a:off x="677325" y="1401287"/>
            <a:ext cx="4184100" cy="48312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r>
              <a:rPr lang="en-US" sz="5500" b="1" u="sng" dirty="0">
                <a:solidFill>
                  <a:schemeClr val="dk1"/>
                </a:solidFill>
                <a:latin typeface="Merriweather"/>
                <a:ea typeface="Merriweather"/>
                <a:cs typeface="Merriweather"/>
                <a:sym typeface="Merriweather"/>
              </a:rPr>
              <a:t>Off-Campus Resources</a:t>
            </a:r>
            <a:r>
              <a:rPr lang="en-US" sz="5500" b="1" dirty="0">
                <a:solidFill>
                  <a:schemeClr val="dk1"/>
                </a:solidFill>
                <a:latin typeface="Merriweather"/>
                <a:ea typeface="Merriweather"/>
                <a:cs typeface="Merriweather"/>
                <a:sym typeface="Merriweather"/>
              </a:rPr>
              <a:t>:</a:t>
            </a:r>
            <a:endParaRPr sz="5500" b="1" dirty="0">
              <a:solidFill>
                <a:schemeClr val="dk1"/>
              </a:solidFill>
              <a:latin typeface="Merriweather"/>
              <a:ea typeface="Merriweather"/>
              <a:cs typeface="Merriweather"/>
              <a:sym typeface="Merriweather"/>
            </a:endParaRPr>
          </a:p>
          <a:p>
            <a:pPr marL="457200" lvl="0" indent="-304800" algn="l" rtl="0">
              <a:spcBef>
                <a:spcPts val="1000"/>
              </a:spcBef>
              <a:spcAft>
                <a:spcPts val="0"/>
              </a:spcAft>
              <a:buClr>
                <a:schemeClr val="dk1"/>
              </a:buClr>
              <a:buSzPct val="100000"/>
              <a:buFont typeface="Merriweather"/>
              <a:buChar char="►"/>
            </a:pPr>
            <a:r>
              <a:rPr lang="en-US" sz="4800" b="1" dirty="0">
                <a:solidFill>
                  <a:schemeClr val="dk1"/>
                </a:solidFill>
                <a:highlight>
                  <a:srgbClr val="FFFFFF"/>
                </a:highlight>
                <a:latin typeface="Merriweather"/>
                <a:ea typeface="Merriweather"/>
                <a:cs typeface="Merriweather"/>
                <a:sym typeface="Merriweather"/>
              </a:rPr>
              <a:t>YWCA of Western Mass </a:t>
            </a:r>
            <a:endParaRPr sz="4800" b="1" dirty="0">
              <a:solidFill>
                <a:schemeClr val="dk1"/>
              </a:solidFill>
              <a:highlight>
                <a:srgbClr val="FFFFFF"/>
              </a:highlight>
              <a:latin typeface="Merriweather"/>
              <a:ea typeface="Merriweather"/>
              <a:cs typeface="Merriweather"/>
              <a:sym typeface="Merriweather"/>
            </a:endParaRPr>
          </a:p>
          <a:p>
            <a:pPr marL="457200" lvl="0" indent="0" algn="l" rtl="0">
              <a:spcBef>
                <a:spcPts val="1000"/>
              </a:spcBef>
              <a:spcAft>
                <a:spcPts val="0"/>
              </a:spcAft>
              <a:buNone/>
            </a:pPr>
            <a:r>
              <a:rPr lang="en-US" sz="4800" dirty="0">
                <a:solidFill>
                  <a:schemeClr val="dk1"/>
                </a:solidFill>
                <a:highlight>
                  <a:srgbClr val="FFFFFF"/>
                </a:highlight>
                <a:latin typeface="Merriweather"/>
                <a:ea typeface="Merriweather"/>
                <a:cs typeface="Merriweather"/>
                <a:sym typeface="Merriweather"/>
              </a:rPr>
              <a:t>Hotline: (800) 796-8711</a:t>
            </a:r>
            <a:endParaRPr sz="4800" dirty="0">
              <a:solidFill>
                <a:schemeClr val="dk1"/>
              </a:solidFill>
              <a:highlight>
                <a:srgbClr val="FFFFFF"/>
              </a:highlight>
              <a:latin typeface="Merriweather"/>
              <a:ea typeface="Merriweather"/>
              <a:cs typeface="Merriweather"/>
              <a:sym typeface="Merriweather"/>
            </a:endParaRPr>
          </a:p>
          <a:p>
            <a:pPr marL="0" lvl="0" indent="457200" algn="l" rtl="0">
              <a:spcBef>
                <a:spcPts val="1000"/>
              </a:spcBef>
              <a:spcAft>
                <a:spcPts val="0"/>
              </a:spcAft>
              <a:buNone/>
            </a:pPr>
            <a:r>
              <a:rPr lang="en-US" sz="4800" dirty="0">
                <a:solidFill>
                  <a:schemeClr val="dk1"/>
                </a:solidFill>
                <a:highlight>
                  <a:srgbClr val="FFFFFF"/>
                </a:highlight>
                <a:latin typeface="Merriweather"/>
                <a:ea typeface="Merriweather"/>
                <a:cs typeface="Merriweather"/>
                <a:sym typeface="Merriweather"/>
              </a:rPr>
              <a:t>Office: (413) 732-3121</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spcBef>
                <a:spcPts val="1000"/>
              </a:spcBef>
              <a:spcAft>
                <a:spcPts val="0"/>
              </a:spcAft>
              <a:buClr>
                <a:schemeClr val="dk1"/>
              </a:buClr>
              <a:buSzPct val="100000"/>
              <a:buFont typeface="Merriweather"/>
              <a:buChar char="►"/>
            </a:pPr>
            <a:r>
              <a:rPr lang="en-US" sz="4800" b="1" dirty="0">
                <a:solidFill>
                  <a:schemeClr val="dk1"/>
                </a:solidFill>
                <a:latin typeface="Merriweather"/>
                <a:ea typeface="Merriweather"/>
                <a:cs typeface="Merriweather"/>
                <a:sym typeface="Merriweather"/>
              </a:rPr>
              <a:t>Center for Women and Community at UMass Amherst</a:t>
            </a:r>
            <a:endParaRPr sz="4800" b="1" dirty="0">
              <a:solidFill>
                <a:schemeClr val="dk1"/>
              </a:solidFill>
              <a:latin typeface="Merriweather"/>
              <a:ea typeface="Merriweather"/>
              <a:cs typeface="Merriweather"/>
              <a:sym typeface="Merriweather"/>
            </a:endParaRPr>
          </a:p>
          <a:p>
            <a:pPr marL="0" lvl="0" indent="457200" algn="l" rtl="0">
              <a:spcBef>
                <a:spcPts val="1000"/>
              </a:spcBef>
              <a:spcAft>
                <a:spcPts val="0"/>
              </a:spcAft>
              <a:buNone/>
            </a:pPr>
            <a:r>
              <a:rPr lang="en-US" sz="4800" dirty="0">
                <a:solidFill>
                  <a:schemeClr val="dk1"/>
                </a:solidFill>
                <a:latin typeface="Merriweather"/>
                <a:ea typeface="Merriweather"/>
                <a:cs typeface="Merriweather"/>
                <a:sym typeface="Merriweather"/>
              </a:rPr>
              <a:t>180 Infirmary Way Amherst, MA </a:t>
            </a:r>
            <a:r>
              <a:rPr lang="en-US" sz="4800" dirty="0">
                <a:solidFill>
                  <a:schemeClr val="dk1"/>
                </a:solidFill>
                <a:latin typeface="Merriweather"/>
                <a:ea typeface="Merriweather"/>
                <a:cs typeface="Merriweather"/>
                <a:sym typeface="Merriweather"/>
              </a:rPr>
              <a:t>	</a:t>
            </a:r>
            <a:r>
              <a:rPr lang="en-US" sz="4800" dirty="0" smtClean="0">
                <a:solidFill>
                  <a:schemeClr val="dk1"/>
                </a:solidFill>
                <a:latin typeface="Merriweather"/>
                <a:ea typeface="Merriweather"/>
                <a:cs typeface="Merriweather"/>
                <a:sym typeface="Merriweather"/>
              </a:rPr>
              <a:t>Office</a:t>
            </a:r>
            <a:r>
              <a:rPr lang="en-US" sz="4800" dirty="0">
                <a:solidFill>
                  <a:schemeClr val="dk1"/>
                </a:solidFill>
                <a:latin typeface="Merriweather"/>
                <a:ea typeface="Merriweather"/>
                <a:cs typeface="Merriweather"/>
                <a:sym typeface="Merriweather"/>
              </a:rPr>
              <a:t>: (413) 545-0883</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b="1" dirty="0">
                <a:solidFill>
                  <a:schemeClr val="dk1"/>
                </a:solidFill>
                <a:highlight>
                  <a:srgbClr val="FFFFFF"/>
                </a:highlight>
                <a:latin typeface="Merriweather"/>
                <a:ea typeface="Merriweather"/>
                <a:cs typeface="Merriweather"/>
                <a:sym typeface="Merriweather"/>
              </a:rPr>
              <a:t>Safe Passage: Northampton</a:t>
            </a:r>
            <a:r>
              <a:rPr lang="en-US" sz="4800" dirty="0">
                <a:solidFill>
                  <a:schemeClr val="dk1"/>
                </a:solidFill>
                <a:highlight>
                  <a:srgbClr val="FFFFFF"/>
                </a:highlight>
                <a:latin typeface="Merriweather"/>
                <a:ea typeface="Merriweather"/>
                <a:cs typeface="Merriweather"/>
                <a:sym typeface="Merriweather"/>
              </a:rPr>
              <a:t>: 413-586-5006</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b="1" dirty="0" smtClean="0">
                <a:solidFill>
                  <a:schemeClr val="dk1"/>
                </a:solidFill>
                <a:highlight>
                  <a:srgbClr val="FFFFFF"/>
                </a:highlight>
                <a:latin typeface="Merriweather"/>
                <a:ea typeface="Merriweather"/>
                <a:cs typeface="Merriweather"/>
                <a:sym typeface="Merriweather"/>
              </a:rPr>
              <a:t>Woman shelter/</a:t>
            </a:r>
            <a:r>
              <a:rPr lang="en-US" sz="4800" b="1" dirty="0" smtClean="0">
                <a:solidFill>
                  <a:schemeClr val="dk1"/>
                </a:solidFill>
                <a:highlight>
                  <a:srgbClr val="FFFFFF"/>
                </a:highlight>
                <a:latin typeface="Merriweather"/>
                <a:ea typeface="Merriweather"/>
                <a:cs typeface="Merriweather"/>
                <a:sym typeface="Merriweather"/>
              </a:rPr>
              <a:t>Compañeras</a:t>
            </a:r>
            <a:endParaRPr sz="4800" dirty="0">
              <a:solidFill>
                <a:schemeClr val="dk1"/>
              </a:solidFill>
              <a:highlight>
                <a:srgbClr val="FFFFFF"/>
              </a:highlight>
              <a:latin typeface="Merriweather"/>
              <a:ea typeface="Merriweather"/>
              <a:cs typeface="Merriweather"/>
              <a:sym typeface="Merriweather"/>
            </a:endParaRPr>
          </a:p>
          <a:p>
            <a:pPr marL="0" lvl="0" indent="457200" algn="l" rtl="0">
              <a:lnSpc>
                <a:spcPct val="200000"/>
              </a:lnSpc>
              <a:spcBef>
                <a:spcPts val="0"/>
              </a:spcBef>
              <a:spcAft>
                <a:spcPts val="0"/>
              </a:spcAft>
              <a:buNone/>
            </a:pPr>
            <a:r>
              <a:rPr lang="en-US" sz="4800" dirty="0">
                <a:solidFill>
                  <a:schemeClr val="dk1"/>
                </a:solidFill>
                <a:highlight>
                  <a:srgbClr val="FFFFFF"/>
                </a:highlight>
                <a:latin typeface="Merriweather"/>
                <a:ea typeface="Merriweather"/>
                <a:cs typeface="Merriweather"/>
                <a:sym typeface="Merriweather"/>
              </a:rPr>
              <a:t>24 hour hotline: 1-877-536-1628</a:t>
            </a:r>
            <a:endParaRPr sz="4800" dirty="0">
              <a:solidFill>
                <a:schemeClr val="dk1"/>
              </a:solidFill>
              <a:highlight>
                <a:srgbClr val="FFFFFF"/>
              </a:highlight>
              <a:latin typeface="Merriweather"/>
              <a:ea typeface="Merriweather"/>
              <a:cs typeface="Merriweather"/>
              <a:sym typeface="Merriweather"/>
            </a:endParaRPr>
          </a:p>
          <a:p>
            <a:pPr marL="0" lvl="0" indent="457200" algn="l" rtl="0">
              <a:lnSpc>
                <a:spcPct val="200000"/>
              </a:lnSpc>
              <a:spcBef>
                <a:spcPts val="0"/>
              </a:spcBef>
              <a:spcAft>
                <a:spcPts val="0"/>
              </a:spcAft>
              <a:buNone/>
            </a:pPr>
            <a:r>
              <a:rPr lang="en-US" sz="4800" dirty="0">
                <a:solidFill>
                  <a:schemeClr val="dk1"/>
                </a:solidFill>
                <a:highlight>
                  <a:srgbClr val="FFFFFF"/>
                </a:highlight>
                <a:latin typeface="Merriweather"/>
                <a:ea typeface="Merriweather"/>
                <a:cs typeface="Merriweather"/>
                <a:sym typeface="Merriweather"/>
              </a:rPr>
              <a:t>Phone- 413-536-1628</a:t>
            </a:r>
            <a:endParaRPr sz="4800" dirty="0">
              <a:solidFill>
                <a:schemeClr val="dk1"/>
              </a:solidFill>
              <a:highlight>
                <a:srgbClr val="FFFFFF"/>
              </a:highlight>
              <a:latin typeface="Merriweather"/>
              <a:ea typeface="Merriweather"/>
              <a:cs typeface="Merriweather"/>
              <a:sym typeface="Merriweather"/>
            </a:endParaRPr>
          </a:p>
          <a:p>
            <a:pPr marL="0" lvl="0" indent="0" algn="l" rtl="0">
              <a:lnSpc>
                <a:spcPct val="200000"/>
              </a:lnSpc>
              <a:spcBef>
                <a:spcPts val="0"/>
              </a:spcBef>
              <a:spcAft>
                <a:spcPts val="0"/>
              </a:spcAft>
              <a:buNone/>
            </a:pPr>
            <a:endParaRPr sz="1600" dirty="0">
              <a:solidFill>
                <a:schemeClr val="dk1"/>
              </a:solidFill>
              <a:highlight>
                <a:srgbClr val="FFFFFF"/>
              </a:highlight>
              <a:latin typeface="Merriweather"/>
              <a:ea typeface="Merriweather"/>
              <a:cs typeface="Merriweather"/>
              <a:sym typeface="Merriweather"/>
            </a:endParaRPr>
          </a:p>
          <a:p>
            <a:pPr marL="0" lvl="0" indent="0" algn="l" rtl="0">
              <a:spcBef>
                <a:spcPts val="4000"/>
              </a:spcBef>
              <a:spcAft>
                <a:spcPts val="0"/>
              </a:spcAft>
              <a:buNone/>
            </a:pPr>
            <a:endParaRPr sz="1000" dirty="0">
              <a:solidFill>
                <a:srgbClr val="222222"/>
              </a:solidFill>
              <a:highlight>
                <a:srgbClr val="FFFFFF"/>
              </a:highlight>
              <a:latin typeface="Merriweather"/>
              <a:ea typeface="Merriweather"/>
              <a:cs typeface="Merriweather"/>
              <a:sym typeface="Merriweather"/>
            </a:endParaRPr>
          </a:p>
        </p:txBody>
      </p:sp>
      <p:sp>
        <p:nvSpPr>
          <p:cNvPr id="317" name="Google Shape;317;p41"/>
          <p:cNvSpPr txBox="1">
            <a:spLocks noGrp="1"/>
          </p:cNvSpPr>
          <p:nvPr>
            <p:ph type="body" idx="2"/>
          </p:nvPr>
        </p:nvSpPr>
        <p:spPr>
          <a:xfrm>
            <a:off x="5089975" y="1401287"/>
            <a:ext cx="4946700" cy="5090137"/>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None/>
            </a:pPr>
            <a:r>
              <a:rPr lang="en-US" sz="7300" b="1" u="sng" dirty="0">
                <a:latin typeface="Merriweather"/>
                <a:ea typeface="Merriweather"/>
                <a:cs typeface="Merriweather"/>
                <a:sym typeface="Merriweather"/>
              </a:rPr>
              <a:t>National Resources</a:t>
            </a:r>
            <a:r>
              <a:rPr lang="en-US" sz="7300" b="1" u="sng" dirty="0" smtClean="0">
                <a:latin typeface="Merriweather"/>
                <a:ea typeface="Merriweather"/>
                <a:cs typeface="Merriweather"/>
                <a:sym typeface="Merriweather"/>
              </a:rPr>
              <a:t>:</a:t>
            </a:r>
            <a:endParaRPr sz="4450" b="1"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b="1" dirty="0">
                <a:solidFill>
                  <a:schemeClr val="dk1"/>
                </a:solidFill>
                <a:highlight>
                  <a:srgbClr val="FFFFFF"/>
                </a:highlight>
                <a:latin typeface="Merriweather"/>
                <a:ea typeface="Merriweather"/>
                <a:cs typeface="Merriweather"/>
                <a:sym typeface="Merriweather"/>
              </a:rPr>
              <a:t>National Sexual Assault Hotline </a:t>
            </a:r>
            <a:r>
              <a:rPr lang="en-US" sz="4800" dirty="0">
                <a:solidFill>
                  <a:schemeClr val="dk1"/>
                </a:solidFill>
                <a:highlight>
                  <a:srgbClr val="FFFFFF"/>
                </a:highlight>
                <a:latin typeface="Merriweather"/>
                <a:ea typeface="Merriweather"/>
                <a:cs typeface="Merriweather"/>
                <a:sym typeface="Merriweather"/>
              </a:rPr>
              <a:t>800-656-4673 (24 hour)</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b="1" dirty="0">
                <a:solidFill>
                  <a:schemeClr val="dk1"/>
                </a:solidFill>
                <a:highlight>
                  <a:srgbClr val="FFFFFF"/>
                </a:highlight>
                <a:latin typeface="Merriweather"/>
                <a:ea typeface="Merriweather"/>
                <a:cs typeface="Merriweather"/>
                <a:sym typeface="Merriweather"/>
              </a:rPr>
              <a:t>Rape Abuse &amp; Incest National Network (“RAINN”)</a:t>
            </a:r>
            <a:endParaRPr sz="4800" b="1" dirty="0">
              <a:solidFill>
                <a:schemeClr val="dk1"/>
              </a:solidFill>
              <a:highlight>
                <a:srgbClr val="FFFFFF"/>
              </a:highlight>
              <a:latin typeface="Merriweather"/>
              <a:ea typeface="Merriweather"/>
              <a:cs typeface="Merriweather"/>
              <a:sym typeface="Merriweather"/>
            </a:endParaRPr>
          </a:p>
          <a:p>
            <a:pPr marL="457200" lvl="0" indent="0" algn="l" rtl="0">
              <a:lnSpc>
                <a:spcPct val="200000"/>
              </a:lnSpc>
              <a:spcBef>
                <a:spcPts val="0"/>
              </a:spcBef>
              <a:spcAft>
                <a:spcPts val="0"/>
              </a:spcAft>
              <a:buNone/>
            </a:pPr>
            <a:r>
              <a:rPr lang="en-US" sz="4800" dirty="0">
                <a:solidFill>
                  <a:schemeClr val="dk1"/>
                </a:solidFill>
                <a:highlight>
                  <a:srgbClr val="FFFFFF"/>
                </a:highlight>
                <a:latin typeface="Merriweather"/>
                <a:ea typeface="Merriweather"/>
                <a:cs typeface="Merriweather"/>
                <a:sym typeface="Merriweather"/>
              </a:rPr>
              <a:t>800-656-4673 (Hotline)</a:t>
            </a:r>
            <a:endParaRPr sz="4800" dirty="0">
              <a:solidFill>
                <a:schemeClr val="dk1"/>
              </a:solidFill>
              <a:highlight>
                <a:srgbClr val="FFFFFF"/>
              </a:highlight>
              <a:latin typeface="Merriweather"/>
              <a:ea typeface="Merriweather"/>
              <a:cs typeface="Merriweather"/>
              <a:sym typeface="Merriweather"/>
            </a:endParaRPr>
          </a:p>
          <a:p>
            <a:pPr marL="457200" lvl="0" indent="0" algn="l" rtl="0">
              <a:lnSpc>
                <a:spcPct val="200000"/>
              </a:lnSpc>
              <a:spcBef>
                <a:spcPts val="0"/>
              </a:spcBef>
              <a:spcAft>
                <a:spcPts val="0"/>
              </a:spcAft>
              <a:buNone/>
            </a:pPr>
            <a:r>
              <a:rPr lang="en-US" sz="4800" dirty="0">
                <a:solidFill>
                  <a:schemeClr val="dk1"/>
                </a:solidFill>
                <a:highlight>
                  <a:srgbClr val="FFFFFF"/>
                </a:highlight>
                <a:latin typeface="Merriweather"/>
                <a:ea typeface="Merriweather"/>
                <a:cs typeface="Merriweather"/>
                <a:sym typeface="Merriweather"/>
              </a:rPr>
              <a:t>www.rainn.org (Online Live Chat)</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b="1" dirty="0">
                <a:solidFill>
                  <a:schemeClr val="dk1"/>
                </a:solidFill>
                <a:highlight>
                  <a:srgbClr val="FFFFFF"/>
                </a:highlight>
                <a:latin typeface="Merriweather"/>
                <a:ea typeface="Merriweather"/>
                <a:cs typeface="Merriweather"/>
                <a:sym typeface="Merriweather"/>
              </a:rPr>
              <a:t>National Domestic Violence Hotline </a:t>
            </a:r>
            <a:r>
              <a:rPr lang="en-US" sz="4800" dirty="0">
                <a:solidFill>
                  <a:schemeClr val="dk1"/>
                </a:solidFill>
                <a:highlight>
                  <a:srgbClr val="FFFFFF"/>
                </a:highlight>
                <a:latin typeface="Merriweather"/>
                <a:ea typeface="Merriweather"/>
                <a:cs typeface="Merriweather"/>
                <a:sym typeface="Merriweather"/>
              </a:rPr>
              <a:t>800-799-7233 (24 hour)</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b="1" dirty="0">
                <a:solidFill>
                  <a:schemeClr val="dk1"/>
                </a:solidFill>
                <a:highlight>
                  <a:srgbClr val="FFFFFF"/>
                </a:highlight>
                <a:latin typeface="Merriweather"/>
                <a:ea typeface="Merriweather"/>
                <a:cs typeface="Merriweather"/>
                <a:sym typeface="Merriweather"/>
              </a:rPr>
              <a:t>Crisis Text Line for People of Color </a:t>
            </a:r>
            <a:r>
              <a:rPr lang="en-US" sz="4800" dirty="0">
                <a:solidFill>
                  <a:schemeClr val="dk1"/>
                </a:solidFill>
                <a:highlight>
                  <a:srgbClr val="FFFFFF"/>
                </a:highlight>
                <a:latin typeface="Merriweather"/>
                <a:ea typeface="Merriweather"/>
                <a:cs typeface="Merriweather"/>
                <a:sym typeface="Merriweather"/>
              </a:rPr>
              <a:t>Text STEVE to 741741</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dirty="0">
                <a:solidFill>
                  <a:schemeClr val="dk1"/>
                </a:solidFill>
                <a:highlight>
                  <a:srgbClr val="FFFFFF"/>
                </a:highlight>
                <a:latin typeface="Merriweather"/>
                <a:ea typeface="Merriweather"/>
                <a:cs typeface="Merriweather"/>
                <a:sym typeface="Merriweather"/>
              </a:rPr>
              <a:t> </a:t>
            </a:r>
            <a:r>
              <a:rPr lang="en-US" sz="4800" b="1" dirty="0">
                <a:solidFill>
                  <a:schemeClr val="dk1"/>
                </a:solidFill>
                <a:highlight>
                  <a:srgbClr val="FFFFFF"/>
                </a:highlight>
                <a:latin typeface="Merriweather"/>
                <a:ea typeface="Merriweather"/>
                <a:cs typeface="Merriweather"/>
                <a:sym typeface="Merriweather"/>
              </a:rPr>
              <a:t>The Trevor Project (LGBTQ Suicide Hotline) </a:t>
            </a:r>
            <a:r>
              <a:rPr lang="en-US" sz="4800" dirty="0">
                <a:solidFill>
                  <a:schemeClr val="dk1"/>
                </a:solidFill>
                <a:highlight>
                  <a:srgbClr val="FFFFFF"/>
                </a:highlight>
                <a:latin typeface="Merriweather"/>
                <a:ea typeface="Merriweather"/>
                <a:cs typeface="Merriweather"/>
                <a:sym typeface="Merriweather"/>
              </a:rPr>
              <a:t>866-488-7386</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b="1" dirty="0">
                <a:solidFill>
                  <a:schemeClr val="dk1"/>
                </a:solidFill>
                <a:highlight>
                  <a:srgbClr val="FFFFFF"/>
                </a:highlight>
                <a:latin typeface="Merriweather"/>
                <a:ea typeface="Merriweather"/>
                <a:cs typeface="Merriweather"/>
                <a:sym typeface="Merriweather"/>
              </a:rPr>
              <a:t>Trans Lifeline </a:t>
            </a:r>
            <a:r>
              <a:rPr lang="en-US" sz="4800" dirty="0">
                <a:solidFill>
                  <a:schemeClr val="dk1"/>
                </a:solidFill>
                <a:highlight>
                  <a:srgbClr val="FFFFFF"/>
                </a:highlight>
                <a:latin typeface="Merriweather"/>
                <a:ea typeface="Merriweather"/>
                <a:cs typeface="Merriweather"/>
                <a:sym typeface="Merriweather"/>
              </a:rPr>
              <a:t>877-565-8860</a:t>
            </a:r>
            <a:endParaRPr sz="4800"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dirty="0">
                <a:solidFill>
                  <a:schemeClr val="dk1"/>
                </a:solidFill>
                <a:highlight>
                  <a:srgbClr val="FFFFFF"/>
                </a:highlight>
                <a:latin typeface="Merriweather"/>
                <a:ea typeface="Merriweather"/>
                <a:cs typeface="Merriweather"/>
                <a:sym typeface="Merriweather"/>
              </a:rPr>
              <a:t> </a:t>
            </a:r>
            <a:r>
              <a:rPr lang="en-US" sz="4800" b="1" dirty="0" smtClean="0">
                <a:solidFill>
                  <a:schemeClr val="dk1"/>
                </a:solidFill>
                <a:highlight>
                  <a:srgbClr val="FFFFFF"/>
                </a:highlight>
                <a:latin typeface="Merriweather"/>
                <a:ea typeface="Merriweather"/>
                <a:cs typeface="Merriweather"/>
                <a:sym typeface="Merriweather"/>
              </a:rPr>
              <a:t>Male Survivor </a:t>
            </a:r>
            <a:r>
              <a:rPr lang="en-US" sz="4800" dirty="0">
                <a:solidFill>
                  <a:schemeClr val="dk1"/>
                </a:solidFill>
                <a:highlight>
                  <a:srgbClr val="FFFFFF"/>
                </a:highlight>
                <a:latin typeface="Merriweather"/>
                <a:ea typeface="Merriweather"/>
                <a:cs typeface="Merriweather"/>
                <a:sym typeface="Merriweather"/>
              </a:rPr>
              <a:t>https://malesurvivor.org</a:t>
            </a:r>
            <a:endParaRPr sz="4800" u="sng" dirty="0">
              <a:solidFill>
                <a:schemeClr val="dk1"/>
              </a:solidFill>
              <a:highlight>
                <a:srgbClr val="FFFFFF"/>
              </a:highlight>
              <a:latin typeface="Merriweather"/>
              <a:ea typeface="Merriweather"/>
              <a:cs typeface="Merriweather"/>
              <a:sym typeface="Merriweather"/>
            </a:endParaRPr>
          </a:p>
          <a:p>
            <a:pPr marL="457200" lvl="0" indent="-304800" algn="l" rtl="0">
              <a:lnSpc>
                <a:spcPct val="200000"/>
              </a:lnSpc>
              <a:spcBef>
                <a:spcPts val="0"/>
              </a:spcBef>
              <a:spcAft>
                <a:spcPts val="0"/>
              </a:spcAft>
              <a:buClr>
                <a:schemeClr val="dk1"/>
              </a:buClr>
              <a:buSzPct val="100000"/>
              <a:buFont typeface="Merriweather"/>
              <a:buChar char="►"/>
            </a:pPr>
            <a:r>
              <a:rPr lang="en-US" sz="4800" b="1" dirty="0">
                <a:solidFill>
                  <a:schemeClr val="dk1"/>
                </a:solidFill>
                <a:highlight>
                  <a:srgbClr val="FFFFFF"/>
                </a:highlight>
                <a:latin typeface="Merriweather"/>
                <a:ea typeface="Merriweather"/>
                <a:cs typeface="Merriweather"/>
                <a:sym typeface="Merriweather"/>
              </a:rPr>
              <a:t>National Suicide Prevention Lifeline </a:t>
            </a:r>
            <a:r>
              <a:rPr lang="en-US" sz="4800" dirty="0">
                <a:solidFill>
                  <a:schemeClr val="dk1"/>
                </a:solidFill>
                <a:highlight>
                  <a:srgbClr val="FFFFFF"/>
                </a:highlight>
                <a:latin typeface="Merriweather"/>
                <a:ea typeface="Merriweather"/>
                <a:cs typeface="Merriweather"/>
                <a:sym typeface="Merriweather"/>
              </a:rPr>
              <a:t>800-273-8255 (Hotline)</a:t>
            </a:r>
            <a:endParaRPr sz="4800" dirty="0">
              <a:solidFill>
                <a:schemeClr val="dk1"/>
              </a:solidFill>
              <a:highlight>
                <a:srgbClr val="FFFFFF"/>
              </a:highlight>
              <a:latin typeface="Merriweather"/>
              <a:ea typeface="Merriweather"/>
              <a:cs typeface="Merriweather"/>
              <a:sym typeface="Merriweather"/>
            </a:endParaRPr>
          </a:p>
          <a:p>
            <a:pPr marL="0" lvl="0" indent="0" algn="l" rtl="0">
              <a:lnSpc>
                <a:spcPct val="200000"/>
              </a:lnSpc>
              <a:spcBef>
                <a:spcPts val="0"/>
              </a:spcBef>
              <a:spcAft>
                <a:spcPts val="0"/>
              </a:spcAft>
              <a:buClr>
                <a:schemeClr val="dk1"/>
              </a:buClr>
              <a:buSzPct val="27500"/>
              <a:buFont typeface="Arial"/>
              <a:buNone/>
            </a:pPr>
            <a:r>
              <a:rPr lang="en-US" sz="4000" dirty="0">
                <a:solidFill>
                  <a:srgbClr val="222222"/>
                </a:solidFill>
                <a:highlight>
                  <a:srgbClr val="FFFFFF"/>
                </a:highlight>
                <a:latin typeface="Merriweather"/>
                <a:ea typeface="Merriweather"/>
                <a:cs typeface="Merriweather"/>
                <a:sym typeface="Merriweather"/>
              </a:rPr>
              <a:t> </a:t>
            </a:r>
            <a:endParaRPr sz="4000" dirty="0">
              <a:solidFill>
                <a:srgbClr val="222222"/>
              </a:solidFill>
              <a:highlight>
                <a:srgbClr val="FFFFFF"/>
              </a:highlight>
              <a:latin typeface="Merriweather"/>
              <a:ea typeface="Merriweather"/>
              <a:cs typeface="Merriweather"/>
              <a:sym typeface="Merriweather"/>
            </a:endParaRPr>
          </a:p>
          <a:p>
            <a:pPr marL="0" lvl="0" indent="0" algn="l" rtl="0">
              <a:spcBef>
                <a:spcPts val="1200"/>
              </a:spcBef>
              <a:spcAft>
                <a:spcPts val="0"/>
              </a:spcAft>
              <a:buNone/>
            </a:pPr>
            <a:endParaRPr sz="1600" b="1" u="sng" dirty="0">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THANK YOU </a:t>
            </a:r>
            <a:endParaRPr lang="en-US" dirty="0"/>
          </a:p>
        </p:txBody>
      </p:sp>
      <p:sp>
        <p:nvSpPr>
          <p:cNvPr id="6" name="Subtitle 5"/>
          <p:cNvSpPr>
            <a:spLocks noGrp="1"/>
          </p:cNvSpPr>
          <p:nvPr>
            <p:ph type="subTitle" idx="1"/>
          </p:nvPr>
        </p:nvSpPr>
        <p:spPr/>
        <p:txBody>
          <a:bodyPr>
            <a:normAutofit/>
          </a:bodyPr>
          <a:lstStyle/>
          <a:p>
            <a:pPr algn="ctr"/>
            <a:r>
              <a:rPr lang="en-US" sz="3600" b="1" dirty="0" smtClean="0"/>
              <a:t>QUESTIONS? </a:t>
            </a:r>
            <a:endParaRPr lang="en-US" sz="3600" b="1" dirty="0"/>
          </a:p>
        </p:txBody>
      </p:sp>
    </p:spTree>
    <p:extLst>
      <p:ext uri="{BB962C8B-B14F-4D97-AF65-F5344CB8AC3E}">
        <p14:creationId xmlns:p14="http://schemas.microsoft.com/office/powerpoint/2010/main" val="1486041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fontScale="90000"/>
          </a:bodyPr>
          <a:lstStyle/>
          <a:p>
            <a:pPr marL="2286000" lvl="0" indent="457200" rtl="0">
              <a:spcBef>
                <a:spcPts val="0"/>
              </a:spcBef>
              <a:spcAft>
                <a:spcPts val="0"/>
              </a:spcAft>
              <a:buNone/>
            </a:pPr>
            <a:r>
              <a:rPr lang="en-US" dirty="0" smtClean="0">
                <a:latin typeface="Merriweather" panose="020B0604020202020204" charset="0"/>
              </a:rPr>
              <a:t>   WELCOME</a:t>
            </a:r>
            <a:br>
              <a:rPr lang="en-US" dirty="0" smtClean="0">
                <a:latin typeface="Merriweather" panose="020B0604020202020204" charset="0"/>
              </a:rPr>
            </a:br>
            <a:r>
              <a:rPr lang="en-US" sz="3100" dirty="0" smtClean="0">
                <a:latin typeface="Merriweather" panose="020B0604020202020204" charset="0"/>
              </a:rPr>
              <a:t>Dr. Bonnie Candia-Bailey</a:t>
            </a:r>
            <a:r>
              <a:rPr lang="en-US" dirty="0" smtClean="0"/>
              <a:t/>
            </a:r>
            <a:br>
              <a:rPr lang="en-US" dirty="0" smtClean="0"/>
            </a:br>
            <a:endParaRPr dirty="0"/>
          </a:p>
        </p:txBody>
      </p:sp>
      <p:sp>
        <p:nvSpPr>
          <p:cNvPr id="157" name="Google Shape;157;p19"/>
          <p:cNvSpPr txBox="1">
            <a:spLocks noGrp="1"/>
          </p:cNvSpPr>
          <p:nvPr>
            <p:ph type="body" idx="1"/>
          </p:nvPr>
        </p:nvSpPr>
        <p:spPr>
          <a:xfrm>
            <a:off x="945125" y="1603169"/>
            <a:ext cx="8596800" cy="4480184"/>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1200"/>
              </a:spcBef>
              <a:spcAft>
                <a:spcPts val="0"/>
              </a:spcAft>
              <a:buNone/>
            </a:pPr>
            <a:r>
              <a:rPr lang="en-US" b="1" u="sng" dirty="0" smtClean="0">
                <a:solidFill>
                  <a:schemeClr val="dk1"/>
                </a:solidFill>
                <a:latin typeface="Times New Roman"/>
                <a:ea typeface="Times New Roman"/>
                <a:cs typeface="Times New Roman"/>
                <a:sym typeface="Times New Roman"/>
              </a:rPr>
              <a:t>TITLE </a:t>
            </a:r>
            <a:r>
              <a:rPr lang="en-US" b="1" u="sng" dirty="0">
                <a:solidFill>
                  <a:schemeClr val="dk1"/>
                </a:solidFill>
                <a:latin typeface="Times New Roman"/>
                <a:ea typeface="Times New Roman"/>
                <a:cs typeface="Times New Roman"/>
                <a:sym typeface="Times New Roman"/>
              </a:rPr>
              <a:t>IX COMMITTEE:</a:t>
            </a:r>
            <a:endParaRPr b="1" u="sng"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b="1" dirty="0">
                <a:solidFill>
                  <a:schemeClr val="dk1"/>
                </a:solidFill>
                <a:latin typeface="Times New Roman"/>
                <a:ea typeface="Times New Roman"/>
                <a:cs typeface="Times New Roman"/>
                <a:sym typeface="Times New Roman"/>
              </a:rPr>
              <a:t>Antoinette Bonnie Candia-Bailey</a:t>
            </a:r>
            <a:r>
              <a:rPr lang="en-US" dirty="0">
                <a:solidFill>
                  <a:schemeClr val="dk1"/>
                </a:solidFill>
                <a:latin typeface="Times New Roman"/>
                <a:ea typeface="Times New Roman"/>
                <a:cs typeface="Times New Roman"/>
                <a:sym typeface="Times New Roman"/>
              </a:rPr>
              <a:t>, </a:t>
            </a:r>
            <a:r>
              <a:rPr lang="en-US" sz="1400" dirty="0">
                <a:solidFill>
                  <a:schemeClr val="dk1"/>
                </a:solidFill>
                <a:latin typeface="Times New Roman"/>
                <a:ea typeface="Times New Roman"/>
                <a:cs typeface="Times New Roman"/>
                <a:sym typeface="Times New Roman"/>
              </a:rPr>
              <a:t> Vice President of Student Affairs and Chief Diversity Officer – Title IX Coordinator</a:t>
            </a:r>
            <a:endParaRPr sz="14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1700" b="1" dirty="0">
                <a:solidFill>
                  <a:schemeClr val="dk1"/>
                </a:solidFill>
                <a:latin typeface="Times New Roman"/>
                <a:ea typeface="Times New Roman"/>
                <a:cs typeface="Times New Roman"/>
                <a:sym typeface="Times New Roman"/>
              </a:rPr>
              <a:t>Teresa Winters,</a:t>
            </a:r>
            <a:r>
              <a:rPr lang="en-US" sz="1700" dirty="0">
                <a:solidFill>
                  <a:schemeClr val="dk1"/>
                </a:solidFill>
                <a:latin typeface="Times New Roman"/>
                <a:ea typeface="Times New Roman"/>
                <a:cs typeface="Times New Roman"/>
                <a:sym typeface="Times New Roman"/>
              </a:rPr>
              <a:t> Dean of Students- Deputy Title IX Coordinator</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1700" b="1" dirty="0">
                <a:solidFill>
                  <a:schemeClr val="dk1"/>
                </a:solidFill>
                <a:latin typeface="Times New Roman"/>
                <a:ea typeface="Times New Roman"/>
                <a:cs typeface="Times New Roman"/>
                <a:sym typeface="Times New Roman"/>
              </a:rPr>
              <a:t>Katie Longley,</a:t>
            </a:r>
            <a:r>
              <a:rPr lang="en-US" sz="1700" dirty="0">
                <a:solidFill>
                  <a:schemeClr val="dk1"/>
                </a:solidFill>
                <a:latin typeface="Times New Roman"/>
                <a:ea typeface="Times New Roman"/>
                <a:cs typeface="Times New Roman"/>
                <a:sym typeface="Times New Roman"/>
              </a:rPr>
              <a:t> Vice President of Finance and Administration</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1700" b="1" dirty="0">
                <a:solidFill>
                  <a:schemeClr val="dk1"/>
                </a:solidFill>
                <a:latin typeface="Times New Roman"/>
                <a:ea typeface="Times New Roman"/>
                <a:cs typeface="Times New Roman"/>
                <a:sym typeface="Times New Roman"/>
              </a:rPr>
              <a:t>Michelle Proulx, </a:t>
            </a:r>
            <a:r>
              <a:rPr lang="en-US" sz="1700" dirty="0">
                <a:solidFill>
                  <a:schemeClr val="dk1"/>
                </a:solidFill>
                <a:latin typeface="Times New Roman"/>
                <a:ea typeface="Times New Roman"/>
                <a:cs typeface="Times New Roman"/>
                <a:sym typeface="Times New Roman"/>
              </a:rPr>
              <a:t>Associate Athletic Director of Athletic Operations &amp; Head Women’s Basketball Coach</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1700" b="1" dirty="0">
                <a:solidFill>
                  <a:schemeClr val="dk1"/>
                </a:solidFill>
                <a:latin typeface="Times New Roman"/>
                <a:ea typeface="Times New Roman"/>
                <a:cs typeface="Times New Roman"/>
                <a:sym typeface="Times New Roman"/>
              </a:rPr>
              <a:t>Michael McGravey,</a:t>
            </a:r>
            <a:r>
              <a:rPr lang="en-US" sz="1700" dirty="0">
                <a:solidFill>
                  <a:schemeClr val="dk1"/>
                </a:solidFill>
                <a:latin typeface="Times New Roman"/>
                <a:ea typeface="Times New Roman"/>
                <a:cs typeface="Times New Roman"/>
                <a:sym typeface="Times New Roman"/>
              </a:rPr>
              <a:t> Assistant Professor of Religious Studies &amp; Director of the Institute for Theology and Pastoral Studies (ITPS)</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1700" b="1" dirty="0">
                <a:solidFill>
                  <a:schemeClr val="dk1"/>
                </a:solidFill>
                <a:latin typeface="Times New Roman"/>
                <a:ea typeface="Times New Roman"/>
                <a:cs typeface="Times New Roman"/>
                <a:sym typeface="Times New Roman"/>
              </a:rPr>
              <a:t>Pablo Madera</a:t>
            </a:r>
            <a:r>
              <a:rPr lang="en-US" sz="1700" dirty="0">
                <a:solidFill>
                  <a:schemeClr val="dk1"/>
                </a:solidFill>
                <a:latin typeface="Times New Roman"/>
                <a:ea typeface="Times New Roman"/>
                <a:cs typeface="Times New Roman"/>
                <a:sym typeface="Times New Roman"/>
              </a:rPr>
              <a:t>, Director of Public Safety</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1700" b="1" dirty="0">
                <a:solidFill>
                  <a:schemeClr val="dk1"/>
                </a:solidFill>
                <a:latin typeface="Times New Roman"/>
                <a:ea typeface="Times New Roman"/>
                <a:cs typeface="Times New Roman"/>
                <a:sym typeface="Times New Roman"/>
              </a:rPr>
              <a:t>Jason Murphy, </a:t>
            </a:r>
            <a:r>
              <a:rPr lang="en-US" sz="1700" dirty="0">
                <a:solidFill>
                  <a:schemeClr val="dk1"/>
                </a:solidFill>
                <a:latin typeface="Times New Roman"/>
                <a:ea typeface="Times New Roman"/>
                <a:cs typeface="Times New Roman"/>
                <a:sym typeface="Times New Roman"/>
              </a:rPr>
              <a:t>Associate Professor, Philosophy</a:t>
            </a:r>
            <a:endParaRPr sz="17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Arial"/>
              <a:buNone/>
            </a:pPr>
            <a:r>
              <a:rPr lang="en-US" b="1" dirty="0" smtClean="0">
                <a:latin typeface="Merriweather"/>
                <a:ea typeface="Merriweather"/>
                <a:cs typeface="Merriweather"/>
                <a:sym typeface="Merriweather"/>
              </a:rPr>
              <a:t>Learning Objectives </a:t>
            </a:r>
            <a:br>
              <a:rPr lang="en-US" b="1" dirty="0" smtClean="0">
                <a:latin typeface="Merriweather"/>
                <a:ea typeface="Merriweather"/>
                <a:cs typeface="Merriweather"/>
                <a:sym typeface="Merriweather"/>
              </a:rPr>
            </a:br>
            <a:r>
              <a:rPr lang="en-US" sz="2000" b="1" dirty="0">
                <a:latin typeface="Merriweather"/>
                <a:ea typeface="Merriweather"/>
                <a:cs typeface="Merriweather"/>
                <a:sym typeface="Merriweather"/>
              </a:rPr>
              <a:t>P</a:t>
            </a:r>
            <a:r>
              <a:rPr lang="en-US" sz="2000" b="1" dirty="0" smtClean="0">
                <a:latin typeface="Merriweather"/>
                <a:ea typeface="Merriweather"/>
                <a:cs typeface="Merriweather"/>
                <a:sym typeface="Merriweather"/>
              </a:rPr>
              <a:t>resenter</a:t>
            </a:r>
            <a:br>
              <a:rPr lang="en-US" sz="2000" b="1" dirty="0" smtClean="0">
                <a:latin typeface="Merriweather"/>
                <a:ea typeface="Merriweather"/>
                <a:cs typeface="Merriweather"/>
                <a:sym typeface="Merriweather"/>
              </a:rPr>
            </a:br>
            <a:r>
              <a:rPr lang="en-US" sz="2000" b="1" dirty="0" smtClean="0">
                <a:latin typeface="Merriweather"/>
                <a:ea typeface="Merriweather"/>
                <a:cs typeface="Merriweather"/>
                <a:sym typeface="Merriweather"/>
              </a:rPr>
              <a:t>Dr. Bonnie Candia-Bailey</a:t>
            </a:r>
            <a:endParaRPr sz="2000" b="1" dirty="0">
              <a:latin typeface="Merriweather"/>
              <a:ea typeface="Merriweather"/>
              <a:cs typeface="Merriweather"/>
              <a:sym typeface="Merriweather"/>
            </a:endParaRPr>
          </a:p>
        </p:txBody>
      </p:sp>
      <p:sp>
        <p:nvSpPr>
          <p:cNvPr id="163" name="Google Shape;163;p20"/>
          <p:cNvSpPr txBox="1">
            <a:spLocks noGrp="1"/>
          </p:cNvSpPr>
          <p:nvPr>
            <p:ph type="body" idx="1"/>
          </p:nvPr>
        </p:nvSpPr>
        <p:spPr>
          <a:xfrm>
            <a:off x="677325" y="1823699"/>
            <a:ext cx="8596800" cy="4217700"/>
          </a:xfrm>
          <a:prstGeom prst="rect">
            <a:avLst/>
          </a:prstGeom>
          <a:noFill/>
          <a:ln>
            <a:noFill/>
          </a:ln>
        </p:spPr>
        <p:txBody>
          <a:bodyPr spcFirstLastPara="1" wrap="square" lIns="91425" tIns="45700" rIns="91425" bIns="45700" anchor="t" anchorCtr="0">
            <a:normAutofit lnSpcReduction="10000"/>
          </a:bodyPr>
          <a:lstStyle/>
          <a:p>
            <a:pPr marL="457200" lvl="0" indent="-332740" algn="l" rtl="0">
              <a:lnSpc>
                <a:spcPct val="200000"/>
              </a:lnSpc>
              <a:spcBef>
                <a:spcPts val="0"/>
              </a:spcBef>
              <a:spcAft>
                <a:spcPts val="0"/>
              </a:spcAft>
              <a:buClr>
                <a:schemeClr val="dk1"/>
              </a:buClr>
              <a:buSzPts val="1640"/>
              <a:buFont typeface="Merriweather"/>
              <a:buChar char="►"/>
            </a:pPr>
            <a:r>
              <a:rPr lang="en-US" sz="2000" dirty="0">
                <a:solidFill>
                  <a:schemeClr val="dk1"/>
                </a:solidFill>
                <a:latin typeface="Merriweather"/>
                <a:ea typeface="Merriweather"/>
                <a:cs typeface="Merriweather"/>
                <a:sym typeface="Merriweather"/>
              </a:rPr>
              <a:t>What is Title IX? </a:t>
            </a:r>
            <a:endParaRPr sz="2000" dirty="0">
              <a:solidFill>
                <a:schemeClr val="dk1"/>
              </a:solidFill>
              <a:latin typeface="Merriweather"/>
              <a:ea typeface="Merriweather"/>
              <a:cs typeface="Merriweather"/>
              <a:sym typeface="Merriweather"/>
            </a:endParaRPr>
          </a:p>
          <a:p>
            <a:pPr marL="457200" lvl="0" indent="-355600" algn="l" rtl="0">
              <a:lnSpc>
                <a:spcPct val="200000"/>
              </a:lnSpc>
              <a:spcBef>
                <a:spcPts val="0"/>
              </a:spcBef>
              <a:spcAft>
                <a:spcPts val="0"/>
              </a:spcAft>
              <a:buClr>
                <a:schemeClr val="dk1"/>
              </a:buClr>
              <a:buSzPts val="2000"/>
              <a:buFont typeface="Merriweather"/>
              <a:buChar char="►"/>
            </a:pPr>
            <a:r>
              <a:rPr lang="en-US" sz="2000" dirty="0">
                <a:solidFill>
                  <a:schemeClr val="dk1"/>
                </a:solidFill>
                <a:latin typeface="Merriweather"/>
                <a:ea typeface="Merriweather"/>
                <a:cs typeface="Merriweather"/>
                <a:sym typeface="Merriweather"/>
              </a:rPr>
              <a:t>What are Massachusetts Title IX regulations?</a:t>
            </a:r>
            <a:endParaRPr sz="2000" dirty="0">
              <a:solidFill>
                <a:schemeClr val="dk1"/>
              </a:solidFill>
              <a:latin typeface="Merriweather"/>
              <a:ea typeface="Merriweather"/>
              <a:cs typeface="Merriweather"/>
              <a:sym typeface="Merriweather"/>
            </a:endParaRPr>
          </a:p>
          <a:p>
            <a:pPr marL="457200" lvl="0" indent="-332740" algn="l" rtl="0">
              <a:lnSpc>
                <a:spcPct val="200000"/>
              </a:lnSpc>
              <a:spcBef>
                <a:spcPts val="0"/>
              </a:spcBef>
              <a:spcAft>
                <a:spcPts val="0"/>
              </a:spcAft>
              <a:buClr>
                <a:schemeClr val="dk1"/>
              </a:buClr>
              <a:buSzPts val="1640"/>
              <a:buFont typeface="Merriweather"/>
              <a:buChar char="►"/>
            </a:pPr>
            <a:r>
              <a:rPr lang="en-US" sz="2000" dirty="0">
                <a:solidFill>
                  <a:schemeClr val="dk1"/>
                </a:solidFill>
                <a:latin typeface="Merriweather"/>
                <a:ea typeface="Merriweather"/>
                <a:cs typeface="Merriweather"/>
                <a:sym typeface="Merriweather"/>
              </a:rPr>
              <a:t>What is sexual harassment, gender-based harassment, sexual violence, dating/intimate partner violence, and stalking? </a:t>
            </a:r>
            <a:endParaRPr sz="2000" dirty="0">
              <a:solidFill>
                <a:schemeClr val="dk1"/>
              </a:solidFill>
              <a:latin typeface="Merriweather"/>
              <a:ea typeface="Merriweather"/>
              <a:cs typeface="Merriweather"/>
              <a:sym typeface="Merriweather"/>
            </a:endParaRPr>
          </a:p>
          <a:p>
            <a:pPr marL="457200" lvl="0" indent="-332740" algn="l" rtl="0">
              <a:lnSpc>
                <a:spcPct val="200000"/>
              </a:lnSpc>
              <a:spcBef>
                <a:spcPts val="0"/>
              </a:spcBef>
              <a:spcAft>
                <a:spcPts val="0"/>
              </a:spcAft>
              <a:buClr>
                <a:schemeClr val="dk1"/>
              </a:buClr>
              <a:buSzPts val="1640"/>
              <a:buFont typeface="Merriweather"/>
              <a:buChar char="►"/>
            </a:pPr>
            <a:r>
              <a:rPr lang="en-US" sz="2000" dirty="0">
                <a:solidFill>
                  <a:schemeClr val="dk1"/>
                </a:solidFill>
                <a:latin typeface="Merriweather"/>
                <a:ea typeface="Merriweather"/>
                <a:cs typeface="Merriweather"/>
                <a:sym typeface="Merriweather"/>
              </a:rPr>
              <a:t>What are Elms College’s policies and procedures? </a:t>
            </a:r>
            <a:endParaRPr sz="2000" dirty="0">
              <a:solidFill>
                <a:schemeClr val="dk1"/>
              </a:solidFill>
              <a:latin typeface="Merriweather"/>
              <a:ea typeface="Merriweather"/>
              <a:cs typeface="Merriweather"/>
              <a:sym typeface="Merriweather"/>
            </a:endParaRPr>
          </a:p>
          <a:p>
            <a:pPr marL="457200" lvl="0" indent="-332740" algn="l" rtl="0">
              <a:lnSpc>
                <a:spcPct val="200000"/>
              </a:lnSpc>
              <a:spcBef>
                <a:spcPts val="0"/>
              </a:spcBef>
              <a:spcAft>
                <a:spcPts val="0"/>
              </a:spcAft>
              <a:buClr>
                <a:schemeClr val="dk1"/>
              </a:buClr>
              <a:buSzPts val="1640"/>
              <a:buFont typeface="Merriweather"/>
              <a:buChar char="►"/>
            </a:pPr>
            <a:r>
              <a:rPr lang="en-US" sz="2000" dirty="0">
                <a:solidFill>
                  <a:schemeClr val="dk1"/>
                </a:solidFill>
                <a:latin typeface="Merriweather"/>
                <a:ea typeface="Merriweather"/>
                <a:cs typeface="Merriweather"/>
                <a:sym typeface="Merriweather"/>
              </a:rPr>
              <a:t>How can I report an incident? </a:t>
            </a:r>
            <a:endParaRPr sz="2000" dirty="0">
              <a:solidFill>
                <a:schemeClr val="dk1"/>
              </a:solidFill>
              <a:latin typeface="Merriweather"/>
              <a:ea typeface="Merriweather"/>
              <a:cs typeface="Merriweather"/>
              <a:sym typeface="Merriweather"/>
            </a:endParaRPr>
          </a:p>
          <a:p>
            <a:pPr marL="457200" lvl="0" indent="-332740" algn="l" rtl="0">
              <a:lnSpc>
                <a:spcPct val="200000"/>
              </a:lnSpc>
              <a:spcBef>
                <a:spcPts val="0"/>
              </a:spcBef>
              <a:spcAft>
                <a:spcPts val="0"/>
              </a:spcAft>
              <a:buClr>
                <a:schemeClr val="dk1"/>
              </a:buClr>
              <a:buSzPts val="1640"/>
              <a:buFont typeface="Merriweather"/>
              <a:buChar char="►"/>
            </a:pPr>
            <a:r>
              <a:rPr lang="en-US" sz="2000" dirty="0">
                <a:solidFill>
                  <a:schemeClr val="dk1"/>
                </a:solidFill>
                <a:latin typeface="Merriweather"/>
                <a:ea typeface="Merriweather"/>
                <a:cs typeface="Merriweather"/>
                <a:sym typeface="Merriweather"/>
              </a:rPr>
              <a:t>What resources are available? </a:t>
            </a:r>
            <a:endParaRPr sz="2000" dirty="0">
              <a:solidFill>
                <a:schemeClr val="dk1"/>
              </a:solidFill>
              <a:latin typeface="Merriweather"/>
              <a:ea typeface="Merriweather"/>
              <a:cs typeface="Merriweather"/>
              <a:sym typeface="Merriweather"/>
            </a:endParaRPr>
          </a:p>
        </p:txBody>
      </p:sp>
      <p:pic>
        <p:nvPicPr>
          <p:cNvPr id="2" name="Picture 1"/>
          <p:cNvPicPr>
            <a:picLocks noChangeAspect="1"/>
          </p:cNvPicPr>
          <p:nvPr/>
        </p:nvPicPr>
        <p:blipFill>
          <a:blip r:embed="rId3"/>
          <a:stretch>
            <a:fillRect/>
          </a:stretch>
        </p:blipFill>
        <p:spPr>
          <a:xfrm>
            <a:off x="7565757" y="398009"/>
            <a:ext cx="2143125" cy="21431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677325" y="609599"/>
            <a:ext cx="8596800" cy="1029195"/>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b="1" dirty="0">
                <a:latin typeface="Merriweather"/>
                <a:ea typeface="Merriweather"/>
                <a:cs typeface="Merriweather"/>
                <a:sym typeface="Merriweather"/>
              </a:rPr>
              <a:t>What is Title IX</a:t>
            </a:r>
            <a:r>
              <a:rPr lang="en-US" b="1" dirty="0" smtClean="0">
                <a:latin typeface="Merriweather"/>
                <a:ea typeface="Merriweather"/>
                <a:cs typeface="Merriweather"/>
                <a:sym typeface="Merriweather"/>
              </a:rPr>
              <a:t>? </a:t>
            </a:r>
            <a:br>
              <a:rPr lang="en-US" b="1" dirty="0" smtClean="0">
                <a:latin typeface="Merriweather"/>
                <a:ea typeface="Merriweather"/>
                <a:cs typeface="Merriweather"/>
                <a:sym typeface="Merriweather"/>
              </a:rPr>
            </a:br>
            <a:r>
              <a:rPr lang="en-US" sz="2200" b="1" dirty="0" smtClean="0">
                <a:latin typeface="Merriweather"/>
                <a:ea typeface="Merriweather"/>
                <a:cs typeface="Merriweather"/>
                <a:sym typeface="Merriweather"/>
              </a:rPr>
              <a:t>Presenter Teresa Winters</a:t>
            </a:r>
            <a:endParaRPr sz="2200" b="1" dirty="0">
              <a:latin typeface="Merriweather"/>
              <a:ea typeface="Merriweather"/>
              <a:cs typeface="Merriweather"/>
              <a:sym typeface="Merriweather"/>
            </a:endParaRPr>
          </a:p>
        </p:txBody>
      </p:sp>
      <p:sp>
        <p:nvSpPr>
          <p:cNvPr id="177" name="Google Shape;177;p22"/>
          <p:cNvSpPr txBox="1">
            <a:spLocks noGrp="1"/>
          </p:cNvSpPr>
          <p:nvPr>
            <p:ph type="body" idx="1"/>
          </p:nvPr>
        </p:nvSpPr>
        <p:spPr>
          <a:xfrm>
            <a:off x="677325" y="1504875"/>
            <a:ext cx="8596800" cy="4536600"/>
          </a:xfrm>
          <a:prstGeom prst="rect">
            <a:avLst/>
          </a:prstGeom>
        </p:spPr>
        <p:txBody>
          <a:bodyPr spcFirstLastPara="1" wrap="square" lIns="91425" tIns="45700" rIns="91425" bIns="45700" anchor="t" anchorCtr="0">
            <a:noAutofit/>
          </a:bodyPr>
          <a:lstStyle/>
          <a:p>
            <a:pPr marL="0" lvl="0" indent="0" algn="l" rtl="0">
              <a:lnSpc>
                <a:spcPct val="150000"/>
              </a:lnSpc>
              <a:spcBef>
                <a:spcPts val="1000"/>
              </a:spcBef>
              <a:spcAft>
                <a:spcPts val="0"/>
              </a:spcAft>
              <a:buNone/>
            </a:pPr>
            <a:r>
              <a:rPr lang="en-US" sz="1400" dirty="0">
                <a:solidFill>
                  <a:schemeClr val="dk1"/>
                </a:solidFill>
                <a:highlight>
                  <a:srgbClr val="FFFFFF"/>
                </a:highlight>
                <a:latin typeface="Merriweather"/>
                <a:ea typeface="Merriweather"/>
                <a:cs typeface="Merriweather"/>
                <a:sym typeface="Merriweather"/>
              </a:rPr>
              <a:t>Title IX of the Education Amendments of 1972 protects all people form sexual discrimination in education programs or any activities that receive Federal financial assistance. Elms College holds up the ideals behind Title IX in order to foster a safe environment for our students. Title IX states the following:</a:t>
            </a:r>
            <a:endParaRPr sz="1400" dirty="0">
              <a:solidFill>
                <a:schemeClr val="dk1"/>
              </a:solidFill>
              <a:highlight>
                <a:srgbClr val="EDEDED"/>
              </a:highlight>
              <a:latin typeface="Merriweather"/>
              <a:ea typeface="Merriweather"/>
              <a:cs typeface="Merriweather"/>
              <a:sym typeface="Merriweather"/>
            </a:endParaRPr>
          </a:p>
          <a:p>
            <a:pPr marL="0" lvl="0" indent="0" algn="ctr" rtl="0">
              <a:lnSpc>
                <a:spcPct val="150000"/>
              </a:lnSpc>
              <a:spcBef>
                <a:spcPts val="1000"/>
              </a:spcBef>
              <a:spcAft>
                <a:spcPts val="0"/>
              </a:spcAft>
              <a:buNone/>
            </a:pPr>
            <a:r>
              <a:rPr lang="en-US" sz="1500" dirty="0">
                <a:solidFill>
                  <a:schemeClr val="dk1"/>
                </a:solidFill>
                <a:highlight>
                  <a:schemeClr val="lt2"/>
                </a:highlight>
                <a:latin typeface="Merriweather"/>
                <a:ea typeface="Merriweather"/>
                <a:cs typeface="Merriweather"/>
                <a:sym typeface="Merriweather"/>
              </a:rPr>
              <a:t>“NO PERSON IN THE UNITED STATES SHALL, ON THE BASIS OF SEX, BE EXCLUDED FROM PARTICIPATION IN, BE DENIED THE BENEFITS OF, OR BE SUBJECTED TO DISCRIMINATION UNDER ANY EDUCATION PROGRAM OR ACTIVITY RECEIVING FEDERAL FINANCIAL ASSISTANCE.”</a:t>
            </a:r>
            <a:endParaRPr sz="1500" dirty="0">
              <a:solidFill>
                <a:schemeClr val="dk1"/>
              </a:solidFill>
              <a:highlight>
                <a:schemeClr val="lt2"/>
              </a:highlight>
              <a:latin typeface="Merriweather"/>
              <a:ea typeface="Merriweather"/>
              <a:cs typeface="Merriweather"/>
              <a:sym typeface="Merriweather"/>
            </a:endParaRPr>
          </a:p>
          <a:p>
            <a:pPr marL="0" lvl="0" indent="0" algn="l" rtl="0">
              <a:spcBef>
                <a:spcPts val="1000"/>
              </a:spcBef>
              <a:spcAft>
                <a:spcPts val="0"/>
              </a:spcAft>
              <a:buNone/>
            </a:pPr>
            <a:endParaRPr sz="1200" dirty="0">
              <a:solidFill>
                <a:schemeClr val="dk1"/>
              </a:solidFill>
              <a:highlight>
                <a:srgbClr val="EDEDED"/>
              </a:highlight>
              <a:latin typeface="Merriweather"/>
              <a:ea typeface="Merriweather"/>
              <a:cs typeface="Merriweather"/>
              <a:sym typeface="Merriweather"/>
            </a:endParaRPr>
          </a:p>
        </p:txBody>
      </p:sp>
      <p:pic>
        <p:nvPicPr>
          <p:cNvPr id="2" name="Picture 1"/>
          <p:cNvPicPr>
            <a:picLocks noChangeAspect="1"/>
          </p:cNvPicPr>
          <p:nvPr/>
        </p:nvPicPr>
        <p:blipFill>
          <a:blip r:embed="rId3"/>
          <a:stretch>
            <a:fillRect/>
          </a:stretch>
        </p:blipFill>
        <p:spPr>
          <a:xfrm>
            <a:off x="3894603" y="4790889"/>
            <a:ext cx="1722426" cy="15861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b="1" dirty="0">
                <a:latin typeface="Merriweather"/>
                <a:ea typeface="Merriweather"/>
                <a:cs typeface="Merriweather"/>
                <a:sym typeface="Merriweather"/>
              </a:rPr>
              <a:t>Scope of Title IX </a:t>
            </a:r>
            <a:r>
              <a:rPr lang="en-US" b="1" dirty="0" smtClean="0">
                <a:latin typeface="Merriweather"/>
                <a:ea typeface="Merriweather"/>
                <a:cs typeface="Merriweather"/>
                <a:sym typeface="Merriweather"/>
              </a:rPr>
              <a:t>Coverage</a:t>
            </a:r>
            <a:br>
              <a:rPr lang="en-US" b="1" dirty="0" smtClean="0">
                <a:latin typeface="Merriweather"/>
                <a:ea typeface="Merriweather"/>
                <a:cs typeface="Merriweather"/>
                <a:sym typeface="Merriweather"/>
              </a:rPr>
            </a:br>
            <a:r>
              <a:rPr lang="en-US" sz="2000" b="1" dirty="0" smtClean="0">
                <a:latin typeface="Merriweather"/>
                <a:ea typeface="Merriweather"/>
                <a:cs typeface="Merriweather"/>
                <a:sym typeface="Merriweather"/>
              </a:rPr>
              <a:t>Presenter Teresa Winters</a:t>
            </a:r>
            <a:endParaRPr sz="2000" b="1" dirty="0">
              <a:latin typeface="Merriweather"/>
              <a:ea typeface="Merriweather"/>
              <a:cs typeface="Merriweather"/>
              <a:sym typeface="Merriweather"/>
            </a:endParaRPr>
          </a:p>
        </p:txBody>
      </p:sp>
      <p:sp>
        <p:nvSpPr>
          <p:cNvPr id="191" name="Google Shape;191;p24"/>
          <p:cNvSpPr txBox="1">
            <a:spLocks noGrp="1"/>
          </p:cNvSpPr>
          <p:nvPr>
            <p:ph type="body" idx="1"/>
          </p:nvPr>
        </p:nvSpPr>
        <p:spPr>
          <a:xfrm>
            <a:off x="677325" y="1615044"/>
            <a:ext cx="8596800" cy="4426507"/>
          </a:xfrm>
          <a:prstGeom prst="rect">
            <a:avLst/>
          </a:prstGeom>
        </p:spPr>
        <p:txBody>
          <a:bodyPr spcFirstLastPara="1" wrap="square" lIns="91425" tIns="45700" rIns="91425" bIns="45700" anchor="t" anchorCtr="0">
            <a:normAutofit/>
          </a:bodyPr>
          <a:lstStyle/>
          <a:p>
            <a:pPr marL="0" indent="0">
              <a:buNone/>
            </a:pPr>
            <a:r>
              <a:rPr lang="en-US" sz="2000" dirty="0" smtClean="0">
                <a:latin typeface="Merriweather" panose="020B0604020202020204" charset="0"/>
              </a:rPr>
              <a:t>Title </a:t>
            </a:r>
            <a:r>
              <a:rPr lang="en-US" sz="2000" dirty="0">
                <a:latin typeface="Merriweather" panose="020B0604020202020204" charset="0"/>
              </a:rPr>
              <a:t>IX prohibits discrimination on the basis of sex in any program or activity for staff, faculty, </a:t>
            </a:r>
            <a:r>
              <a:rPr lang="en-US" sz="2000" dirty="0" smtClean="0">
                <a:latin typeface="Merriweather" panose="020B0604020202020204" charset="0"/>
              </a:rPr>
              <a:t>and students- </a:t>
            </a:r>
            <a:r>
              <a:rPr lang="en-US" sz="2000" dirty="0">
                <a:latin typeface="Merriweather" panose="020B0604020202020204" charset="0"/>
              </a:rPr>
              <a:t>including, but not limited to:</a:t>
            </a:r>
          </a:p>
          <a:p>
            <a:pPr marL="0" lvl="0" indent="0" algn="l" rtl="0">
              <a:spcBef>
                <a:spcPts val="1000"/>
              </a:spcBef>
              <a:spcAft>
                <a:spcPts val="0"/>
              </a:spcAft>
              <a:buNone/>
            </a:pPr>
            <a:endParaRPr lang="en-US" sz="2400" dirty="0">
              <a:latin typeface="Merriweather"/>
              <a:ea typeface="Merriweather"/>
              <a:cs typeface="Merriweather"/>
              <a:sym typeface="Merriweather"/>
            </a:endParaRPr>
          </a:p>
          <a:p>
            <a:pPr lvl="0"/>
            <a:r>
              <a:rPr lang="en-US" dirty="0"/>
              <a:t>Educational programs or activities, e.g., student services, academic counseling, discipline, classroom assignment, grading, athletics, recreation and study abroad;</a:t>
            </a:r>
          </a:p>
          <a:p>
            <a:pPr lvl="0"/>
            <a:r>
              <a:rPr lang="en-US" dirty="0"/>
              <a:t>Admission and recruitment, e.g., financial aid, housing;</a:t>
            </a:r>
          </a:p>
          <a:p>
            <a:pPr lvl="0"/>
            <a:r>
              <a:rPr lang="en-US" dirty="0"/>
              <a:t>Work </a:t>
            </a:r>
            <a:r>
              <a:rPr lang="en-US" dirty="0" smtClean="0"/>
              <a:t>environment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677325" y="446350"/>
            <a:ext cx="8596800" cy="14841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b="1" dirty="0" smtClean="0">
                <a:latin typeface="Merriweather"/>
                <a:ea typeface="Merriweather"/>
                <a:cs typeface="Merriweather"/>
                <a:sym typeface="Merriweather"/>
              </a:rPr>
              <a:t>	Title </a:t>
            </a:r>
            <a:r>
              <a:rPr lang="en-US" b="1" dirty="0">
                <a:latin typeface="Merriweather"/>
                <a:ea typeface="Merriweather"/>
                <a:cs typeface="Merriweather"/>
                <a:sym typeface="Merriweather"/>
              </a:rPr>
              <a:t>IX Prohibited </a:t>
            </a:r>
            <a:r>
              <a:rPr lang="en-US" b="1" dirty="0" smtClean="0">
                <a:latin typeface="Merriweather"/>
                <a:ea typeface="Merriweather"/>
                <a:cs typeface="Merriweather"/>
                <a:sym typeface="Merriweather"/>
              </a:rPr>
              <a:t>Conduct 	</a:t>
            </a:r>
            <a:r>
              <a:rPr lang="en-US" sz="2000" b="1" dirty="0">
                <a:latin typeface="Merriweather"/>
                <a:ea typeface="Merriweather"/>
                <a:cs typeface="Merriweather"/>
                <a:sym typeface="Merriweather"/>
              </a:rPr>
              <a:t>P</a:t>
            </a:r>
            <a:r>
              <a:rPr lang="en-US" sz="2000" b="1" dirty="0" smtClean="0">
                <a:latin typeface="Merriweather"/>
                <a:ea typeface="Merriweather"/>
                <a:cs typeface="Merriweather"/>
                <a:sym typeface="Merriweather"/>
              </a:rPr>
              <a:t>resenter Teresa Winters</a:t>
            </a:r>
            <a:endParaRPr sz="2000" b="1" dirty="0">
              <a:latin typeface="Merriweather"/>
              <a:ea typeface="Merriweather"/>
              <a:cs typeface="Merriweather"/>
              <a:sym typeface="Merriweather"/>
            </a:endParaRPr>
          </a:p>
        </p:txBody>
      </p:sp>
      <p:sp>
        <p:nvSpPr>
          <p:cNvPr id="184" name="Google Shape;184;p23"/>
          <p:cNvSpPr txBox="1">
            <a:spLocks noGrp="1"/>
          </p:cNvSpPr>
          <p:nvPr>
            <p:ph type="body" idx="1"/>
          </p:nvPr>
        </p:nvSpPr>
        <p:spPr>
          <a:xfrm>
            <a:off x="677325" y="1603169"/>
            <a:ext cx="8596800" cy="4339706"/>
          </a:xfrm>
          <a:prstGeom prst="rect">
            <a:avLst/>
          </a:prstGeom>
        </p:spPr>
        <p:txBody>
          <a:bodyPr spcFirstLastPara="1" wrap="square" lIns="91425" tIns="45700" rIns="91425" bIns="45700" anchor="t" anchorCtr="0">
            <a:normAutofit fontScale="70000" lnSpcReduction="20000"/>
          </a:bodyPr>
          <a:lstStyle/>
          <a:p>
            <a:pPr marL="0" lvl="0" indent="0" algn="l" rtl="0">
              <a:lnSpc>
                <a:spcPct val="150000"/>
              </a:lnSpc>
              <a:spcBef>
                <a:spcPts val="1200"/>
              </a:spcBef>
              <a:spcAft>
                <a:spcPts val="0"/>
              </a:spcAft>
              <a:buClr>
                <a:schemeClr val="dk1"/>
              </a:buClr>
              <a:buSzPct val="81481"/>
              <a:buFont typeface="Arial"/>
              <a:buNone/>
            </a:pPr>
            <a:endParaRPr sz="1350" b="1" u="sng" dirty="0">
              <a:solidFill>
                <a:srgbClr val="454545"/>
              </a:solidFill>
              <a:highlight>
                <a:srgbClr val="FFFFFF"/>
              </a:highlight>
            </a:endParaRPr>
          </a:p>
          <a:p>
            <a:pPr marL="457200" lvl="0" indent="-373380" algn="l" rtl="0">
              <a:lnSpc>
                <a:spcPct val="150000"/>
              </a:lnSpc>
              <a:spcBef>
                <a:spcPts val="200"/>
              </a:spcBef>
              <a:spcAft>
                <a:spcPts val="0"/>
              </a:spcAft>
              <a:buClr>
                <a:schemeClr val="accent3"/>
              </a:buClr>
              <a:buSzPct val="100000"/>
              <a:buFont typeface="Arial"/>
              <a:buChar char="➤"/>
            </a:pPr>
            <a:r>
              <a:rPr lang="en-US" sz="4500" dirty="0">
                <a:solidFill>
                  <a:schemeClr val="dk1"/>
                </a:solidFill>
                <a:highlight>
                  <a:srgbClr val="FFFFFF"/>
                </a:highlight>
                <a:latin typeface="Merriweather"/>
                <a:ea typeface="Merriweather"/>
                <a:cs typeface="Merriweather"/>
                <a:sym typeface="Merriweather"/>
              </a:rPr>
              <a:t>Quid Pro Quo</a:t>
            </a:r>
            <a:endParaRPr sz="4500" dirty="0">
              <a:solidFill>
                <a:schemeClr val="dk1"/>
              </a:solidFill>
              <a:highlight>
                <a:srgbClr val="FFFFFF"/>
              </a:highlight>
              <a:latin typeface="Merriweather"/>
              <a:ea typeface="Merriweather"/>
              <a:cs typeface="Merriweather"/>
              <a:sym typeface="Merriweather"/>
            </a:endParaRPr>
          </a:p>
          <a:p>
            <a:pPr marL="457200" lvl="0" indent="-373380" algn="l" rtl="0">
              <a:lnSpc>
                <a:spcPct val="150000"/>
              </a:lnSpc>
              <a:spcBef>
                <a:spcPts val="0"/>
              </a:spcBef>
              <a:spcAft>
                <a:spcPts val="0"/>
              </a:spcAft>
              <a:buClr>
                <a:schemeClr val="accent3"/>
              </a:buClr>
              <a:buSzPct val="100000"/>
              <a:buFont typeface="Arial"/>
              <a:buChar char="➤"/>
            </a:pPr>
            <a:r>
              <a:rPr lang="en-US" sz="4500" dirty="0">
                <a:solidFill>
                  <a:schemeClr val="dk1"/>
                </a:solidFill>
                <a:highlight>
                  <a:srgbClr val="FFFFFF"/>
                </a:highlight>
                <a:latin typeface="Merriweather"/>
                <a:ea typeface="Merriweather"/>
                <a:cs typeface="Merriweather"/>
                <a:sym typeface="Merriweather"/>
              </a:rPr>
              <a:t>Sexual Harassment</a:t>
            </a:r>
            <a:endParaRPr sz="4500" dirty="0">
              <a:solidFill>
                <a:schemeClr val="dk1"/>
              </a:solidFill>
              <a:highlight>
                <a:srgbClr val="FFFFFF"/>
              </a:highlight>
              <a:latin typeface="Merriweather"/>
              <a:ea typeface="Merriweather"/>
              <a:cs typeface="Merriweather"/>
              <a:sym typeface="Merriweather"/>
            </a:endParaRPr>
          </a:p>
          <a:p>
            <a:pPr marL="457200" lvl="0" indent="-373380" algn="l" rtl="0">
              <a:lnSpc>
                <a:spcPct val="150000"/>
              </a:lnSpc>
              <a:spcBef>
                <a:spcPts val="0"/>
              </a:spcBef>
              <a:spcAft>
                <a:spcPts val="0"/>
              </a:spcAft>
              <a:buClr>
                <a:schemeClr val="accent3"/>
              </a:buClr>
              <a:buSzPct val="100000"/>
              <a:buFont typeface="Arial"/>
              <a:buChar char="➤"/>
            </a:pPr>
            <a:r>
              <a:rPr lang="en-US" sz="4500" dirty="0">
                <a:solidFill>
                  <a:schemeClr val="dk1"/>
                </a:solidFill>
                <a:highlight>
                  <a:srgbClr val="FFFFFF"/>
                </a:highlight>
                <a:latin typeface="Merriweather"/>
                <a:ea typeface="Merriweather"/>
                <a:cs typeface="Merriweather"/>
                <a:sym typeface="Merriweather"/>
              </a:rPr>
              <a:t>Sexual Assault</a:t>
            </a:r>
            <a:endParaRPr sz="4500" dirty="0">
              <a:solidFill>
                <a:schemeClr val="dk1"/>
              </a:solidFill>
              <a:highlight>
                <a:srgbClr val="FFFFFF"/>
              </a:highlight>
              <a:latin typeface="Merriweather"/>
              <a:ea typeface="Merriweather"/>
              <a:cs typeface="Merriweather"/>
              <a:sym typeface="Merriweather"/>
            </a:endParaRPr>
          </a:p>
          <a:p>
            <a:pPr marL="457200" lvl="0" indent="-373380" algn="l" rtl="0">
              <a:lnSpc>
                <a:spcPct val="150000"/>
              </a:lnSpc>
              <a:spcBef>
                <a:spcPts val="0"/>
              </a:spcBef>
              <a:spcAft>
                <a:spcPts val="0"/>
              </a:spcAft>
              <a:buClr>
                <a:schemeClr val="accent3"/>
              </a:buClr>
              <a:buSzPct val="100000"/>
              <a:buFont typeface="Arial"/>
              <a:buChar char="➤"/>
            </a:pPr>
            <a:r>
              <a:rPr lang="en-US" sz="4500" dirty="0">
                <a:solidFill>
                  <a:schemeClr val="dk1"/>
                </a:solidFill>
                <a:highlight>
                  <a:srgbClr val="FFFFFF"/>
                </a:highlight>
                <a:latin typeface="Merriweather"/>
                <a:ea typeface="Merriweather"/>
                <a:cs typeface="Merriweather"/>
                <a:sym typeface="Merriweather"/>
              </a:rPr>
              <a:t>Dating Violence</a:t>
            </a:r>
            <a:endParaRPr sz="4500" dirty="0">
              <a:solidFill>
                <a:schemeClr val="dk1"/>
              </a:solidFill>
              <a:highlight>
                <a:srgbClr val="FFFFFF"/>
              </a:highlight>
              <a:latin typeface="Merriweather"/>
              <a:ea typeface="Merriweather"/>
              <a:cs typeface="Merriweather"/>
              <a:sym typeface="Merriweather"/>
            </a:endParaRPr>
          </a:p>
          <a:p>
            <a:pPr marL="457200" lvl="0" indent="-373380" algn="l" rtl="0">
              <a:lnSpc>
                <a:spcPct val="150000"/>
              </a:lnSpc>
              <a:spcBef>
                <a:spcPts val="0"/>
              </a:spcBef>
              <a:spcAft>
                <a:spcPts val="0"/>
              </a:spcAft>
              <a:buClr>
                <a:schemeClr val="accent3"/>
              </a:buClr>
              <a:buSzPct val="100000"/>
              <a:buFont typeface="Arial"/>
              <a:buChar char="➤"/>
            </a:pPr>
            <a:r>
              <a:rPr lang="en-US" sz="4500" dirty="0">
                <a:solidFill>
                  <a:schemeClr val="dk1"/>
                </a:solidFill>
                <a:highlight>
                  <a:srgbClr val="FFFFFF"/>
                </a:highlight>
                <a:latin typeface="Merriweather"/>
                <a:ea typeface="Merriweather"/>
                <a:cs typeface="Merriweather"/>
                <a:sym typeface="Merriweather"/>
              </a:rPr>
              <a:t>Domestic Violence</a:t>
            </a:r>
            <a:endParaRPr sz="4500" dirty="0">
              <a:solidFill>
                <a:schemeClr val="dk1"/>
              </a:solidFill>
              <a:highlight>
                <a:srgbClr val="FFFFFF"/>
              </a:highlight>
              <a:latin typeface="Merriweather"/>
              <a:ea typeface="Merriweather"/>
              <a:cs typeface="Merriweather"/>
              <a:sym typeface="Merriweather"/>
            </a:endParaRPr>
          </a:p>
          <a:p>
            <a:pPr marL="457200" lvl="0" indent="-373380" algn="l" rtl="0">
              <a:lnSpc>
                <a:spcPct val="150000"/>
              </a:lnSpc>
              <a:spcBef>
                <a:spcPts val="0"/>
              </a:spcBef>
              <a:spcAft>
                <a:spcPts val="0"/>
              </a:spcAft>
              <a:buClr>
                <a:schemeClr val="accent3"/>
              </a:buClr>
              <a:buSzPct val="100000"/>
              <a:buFont typeface="Arial"/>
              <a:buChar char="➤"/>
            </a:pPr>
            <a:r>
              <a:rPr lang="en-US" sz="4500" dirty="0">
                <a:solidFill>
                  <a:schemeClr val="dk1"/>
                </a:solidFill>
                <a:highlight>
                  <a:srgbClr val="FFFFFF"/>
                </a:highlight>
                <a:latin typeface="Merriweather"/>
                <a:ea typeface="Merriweather"/>
                <a:cs typeface="Merriweather"/>
                <a:sym typeface="Merriweather"/>
              </a:rPr>
              <a:t>Stalking</a:t>
            </a:r>
            <a:endParaRPr sz="4500" dirty="0">
              <a:solidFill>
                <a:schemeClr val="dk1"/>
              </a:solidFill>
              <a:highlight>
                <a:srgbClr val="FFFFFF"/>
              </a:highlight>
              <a:latin typeface="Merriweather"/>
              <a:ea typeface="Merriweather"/>
              <a:cs typeface="Merriweather"/>
              <a:sym typeface="Merriweather"/>
            </a:endParaRPr>
          </a:p>
          <a:p>
            <a:pPr marL="457200" lvl="0" indent="0" algn="l" rtl="0">
              <a:lnSpc>
                <a:spcPct val="150000"/>
              </a:lnSpc>
              <a:spcBef>
                <a:spcPts val="3700"/>
              </a:spcBef>
              <a:spcAft>
                <a:spcPts val="0"/>
              </a:spcAft>
              <a:buNone/>
            </a:pPr>
            <a:endParaRPr sz="4800" dirty="0">
              <a:solidFill>
                <a:schemeClr val="dk1"/>
              </a:solidFill>
              <a:highlight>
                <a:srgbClr val="FFFFFF"/>
              </a:highlight>
              <a:latin typeface="Merriweather"/>
              <a:ea typeface="Merriweather"/>
              <a:cs typeface="Merriweather"/>
              <a:sym typeface="Merriweather"/>
            </a:endParaRPr>
          </a:p>
          <a:p>
            <a:pPr marL="0" lvl="0" indent="0" algn="l" rtl="0">
              <a:spcBef>
                <a:spcPts val="3700"/>
              </a:spcBef>
              <a:spcAft>
                <a:spcPts val="0"/>
              </a:spcAft>
              <a:buNone/>
            </a:pPr>
            <a:endParaRPr dirty="0"/>
          </a:p>
        </p:txBody>
      </p:sp>
      <p:pic>
        <p:nvPicPr>
          <p:cNvPr id="2" name="Picture 1"/>
          <p:cNvPicPr>
            <a:picLocks noChangeAspect="1"/>
          </p:cNvPicPr>
          <p:nvPr/>
        </p:nvPicPr>
        <p:blipFill>
          <a:blip r:embed="rId3"/>
          <a:stretch>
            <a:fillRect/>
          </a:stretch>
        </p:blipFill>
        <p:spPr>
          <a:xfrm>
            <a:off x="7447003" y="1425041"/>
            <a:ext cx="1827122" cy="14841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0"/>
          <p:cNvSpPr txBox="1">
            <a:spLocks noGrp="1"/>
          </p:cNvSpPr>
          <p:nvPr>
            <p:ph type="title"/>
          </p:nvPr>
        </p:nvSpPr>
        <p:spPr>
          <a:xfrm>
            <a:off x="677325" y="334525"/>
            <a:ext cx="8596800" cy="15960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b="1" dirty="0">
                <a:latin typeface="Merriweather"/>
                <a:ea typeface="Merriweather"/>
                <a:cs typeface="Merriweather"/>
                <a:sym typeface="Merriweather"/>
              </a:rPr>
              <a:t>Bystander </a:t>
            </a:r>
            <a:r>
              <a:rPr lang="en-US" b="1" dirty="0" smtClean="0">
                <a:latin typeface="Merriweather"/>
                <a:ea typeface="Merriweather"/>
                <a:cs typeface="Merriweather"/>
                <a:sym typeface="Merriweather"/>
              </a:rPr>
              <a:t>Intervention</a:t>
            </a:r>
            <a:br>
              <a:rPr lang="en-US" b="1" dirty="0" smtClean="0">
                <a:latin typeface="Merriweather"/>
                <a:ea typeface="Merriweather"/>
                <a:cs typeface="Merriweather"/>
                <a:sym typeface="Merriweather"/>
              </a:rPr>
            </a:br>
            <a:r>
              <a:rPr lang="en-US" sz="2000" b="1" dirty="0" smtClean="0">
                <a:latin typeface="Merriweather"/>
                <a:ea typeface="Merriweather"/>
                <a:cs typeface="Merriweather"/>
                <a:sym typeface="Merriweather"/>
              </a:rPr>
              <a:t>Presenter Teresa Winters</a:t>
            </a:r>
            <a:endParaRPr sz="2000" b="1" dirty="0">
              <a:latin typeface="Merriweather"/>
              <a:ea typeface="Merriweather"/>
              <a:cs typeface="Merriweather"/>
              <a:sym typeface="Merriweather"/>
            </a:endParaRPr>
          </a:p>
        </p:txBody>
      </p:sp>
      <p:sp>
        <p:nvSpPr>
          <p:cNvPr id="308" name="Google Shape;308;p40"/>
          <p:cNvSpPr txBox="1">
            <a:spLocks noGrp="1"/>
          </p:cNvSpPr>
          <p:nvPr>
            <p:ph type="body" idx="1"/>
          </p:nvPr>
        </p:nvSpPr>
        <p:spPr>
          <a:xfrm>
            <a:off x="677323" y="1132525"/>
            <a:ext cx="8596800" cy="4851900"/>
          </a:xfrm>
          <a:prstGeom prst="rect">
            <a:avLst/>
          </a:prstGeom>
        </p:spPr>
        <p:txBody>
          <a:bodyPr spcFirstLastPara="1" wrap="square" lIns="91425" tIns="45700" rIns="91425" bIns="45700" anchor="t" anchorCtr="0">
            <a:normAutofit/>
          </a:bodyPr>
          <a:lstStyle/>
          <a:p>
            <a:pPr marL="0" lvl="0" indent="0" algn="l" rtl="0">
              <a:lnSpc>
                <a:spcPct val="150000"/>
              </a:lnSpc>
              <a:spcBef>
                <a:spcPts val="0"/>
              </a:spcBef>
              <a:spcAft>
                <a:spcPts val="0"/>
              </a:spcAft>
              <a:buNone/>
            </a:pPr>
            <a:r>
              <a:rPr lang="en-US" sz="1400" b="1" dirty="0">
                <a:solidFill>
                  <a:schemeClr val="dk1"/>
                </a:solidFill>
                <a:latin typeface="Merriweather"/>
                <a:ea typeface="Merriweather"/>
                <a:cs typeface="Merriweather"/>
                <a:sym typeface="Merriweather"/>
              </a:rPr>
              <a:t>It can be intimidating stepping-in to a situation where someone might be getting sexually harassed or assaulted. Try using some of these tools and tips to be a safe and effective bystander!</a:t>
            </a:r>
            <a:endParaRPr sz="1400" b="1" dirty="0">
              <a:solidFill>
                <a:schemeClr val="dk1"/>
              </a:solidFill>
              <a:latin typeface="Merriweather"/>
              <a:ea typeface="Merriweather"/>
              <a:cs typeface="Merriweather"/>
              <a:sym typeface="Merriweather"/>
            </a:endParaRPr>
          </a:p>
          <a:p>
            <a:pPr marL="0" lvl="0" indent="0" algn="l" rtl="0">
              <a:lnSpc>
                <a:spcPct val="150000"/>
              </a:lnSpc>
              <a:spcBef>
                <a:spcPts val="0"/>
              </a:spcBef>
              <a:spcAft>
                <a:spcPts val="0"/>
              </a:spcAft>
              <a:buNone/>
            </a:pPr>
            <a:r>
              <a:rPr lang="en-US" sz="1350" b="1" dirty="0" smtClean="0">
                <a:solidFill>
                  <a:schemeClr val="dk1"/>
                </a:solidFill>
                <a:latin typeface="Merriweather"/>
                <a:ea typeface="Merriweather"/>
                <a:cs typeface="Merriweather"/>
                <a:sym typeface="Merriweather"/>
              </a:rPr>
              <a:t>Public Safety 413-265-2278</a:t>
            </a:r>
            <a:endParaRPr sz="1350" b="1" dirty="0">
              <a:solidFill>
                <a:schemeClr val="dk1"/>
              </a:solidFill>
              <a:latin typeface="Merriweather"/>
              <a:ea typeface="Merriweather"/>
              <a:cs typeface="Merriweather"/>
              <a:sym typeface="Merriweather"/>
            </a:endParaRPr>
          </a:p>
        </p:txBody>
      </p:sp>
      <p:pic>
        <p:nvPicPr>
          <p:cNvPr id="309" name="Google Shape;309;p40"/>
          <p:cNvPicPr preferRelativeResize="0"/>
          <p:nvPr/>
        </p:nvPicPr>
        <p:blipFill>
          <a:blip r:embed="rId3">
            <a:alphaModFix/>
          </a:blip>
          <a:stretch>
            <a:fillRect/>
          </a:stretch>
        </p:blipFill>
        <p:spPr>
          <a:xfrm>
            <a:off x="677324" y="2467860"/>
            <a:ext cx="8596799" cy="3431003"/>
          </a:xfrm>
          <a:prstGeom prst="rect">
            <a:avLst/>
          </a:prstGeom>
          <a:noFill/>
          <a:ln>
            <a:noFill/>
          </a:ln>
          <a:effectLst>
            <a:outerShdw blurRad="57150" dist="19050" dir="5400000" algn="bl" rotWithShape="0">
              <a:schemeClr val="dk1">
                <a:alpha val="50000"/>
              </a:scheme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6"/>
          <p:cNvSpPr txBox="1">
            <a:spLocks noGrp="1"/>
          </p:cNvSpPr>
          <p:nvPr>
            <p:ph type="title"/>
          </p:nvPr>
        </p:nvSpPr>
        <p:spPr>
          <a:xfrm>
            <a:off x="525525" y="433550"/>
            <a:ext cx="8748600" cy="1497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b="1" dirty="0" smtClean="0">
                <a:latin typeface="Merriweather"/>
                <a:ea typeface="Merriweather"/>
                <a:cs typeface="Merriweather"/>
                <a:sym typeface="Merriweather"/>
              </a:rPr>
              <a:t>Massachusetts </a:t>
            </a:r>
            <a:r>
              <a:rPr lang="en-US" b="1" dirty="0">
                <a:latin typeface="Merriweather"/>
                <a:ea typeface="Merriweather"/>
                <a:cs typeface="Merriweather"/>
                <a:sym typeface="Merriweather"/>
              </a:rPr>
              <a:t>Campus Safety </a:t>
            </a:r>
            <a:r>
              <a:rPr lang="en-US" b="1" dirty="0" smtClean="0">
                <a:latin typeface="Merriweather"/>
                <a:ea typeface="Merriweather"/>
                <a:cs typeface="Merriweather"/>
                <a:sym typeface="Merriweather"/>
              </a:rPr>
              <a:t>Act</a:t>
            </a:r>
            <a:br>
              <a:rPr lang="en-US" b="1" dirty="0" smtClean="0">
                <a:latin typeface="Merriweather"/>
                <a:ea typeface="Merriweather"/>
                <a:cs typeface="Merriweather"/>
                <a:sym typeface="Merriweather"/>
              </a:rPr>
            </a:br>
            <a:r>
              <a:rPr lang="en-US" sz="2000" b="1" dirty="0" smtClean="0">
                <a:latin typeface="Merriweather"/>
                <a:ea typeface="Merriweather"/>
                <a:cs typeface="Merriweather"/>
                <a:sym typeface="Merriweather"/>
              </a:rPr>
              <a:t>Presenter Katie Longley</a:t>
            </a:r>
            <a:r>
              <a:rPr lang="en-US" sz="2000" b="1" dirty="0" smtClean="0">
                <a:latin typeface="Merriweather"/>
                <a:ea typeface="Merriweather"/>
                <a:cs typeface="Merriweather"/>
                <a:sym typeface="Merriweather"/>
              </a:rPr>
              <a:t> </a:t>
            </a:r>
            <a:endParaRPr sz="2000" b="1" dirty="0">
              <a:latin typeface="Merriweather"/>
              <a:ea typeface="Merriweather"/>
              <a:cs typeface="Merriweather"/>
              <a:sym typeface="Merriweather"/>
            </a:endParaRPr>
          </a:p>
        </p:txBody>
      </p:sp>
      <p:sp>
        <p:nvSpPr>
          <p:cNvPr id="205" name="Google Shape;205;p26"/>
          <p:cNvSpPr txBox="1">
            <a:spLocks noGrp="1"/>
          </p:cNvSpPr>
          <p:nvPr>
            <p:ph type="body" idx="4294967295"/>
          </p:nvPr>
        </p:nvSpPr>
        <p:spPr>
          <a:xfrm>
            <a:off x="454300" y="1930550"/>
            <a:ext cx="9031200" cy="4149616"/>
          </a:xfrm>
          <a:prstGeom prst="rect">
            <a:avLst/>
          </a:prstGeom>
        </p:spPr>
        <p:txBody>
          <a:bodyPr spcFirstLastPara="1" wrap="square" lIns="91425" tIns="45700" rIns="91425" bIns="45700" anchor="t" anchorCtr="0">
            <a:noAutofit/>
          </a:bodyPr>
          <a:lstStyle/>
          <a:p>
            <a:pPr marL="457200" lvl="0" indent="-368300" algn="l" rtl="0">
              <a:spcBef>
                <a:spcPts val="400"/>
              </a:spcBef>
              <a:spcAft>
                <a:spcPts val="0"/>
              </a:spcAft>
              <a:buSzPts val="2200"/>
              <a:buFont typeface="Merriweather"/>
              <a:buChar char="►"/>
            </a:pPr>
            <a:r>
              <a:rPr lang="en-US" sz="2200" dirty="0" smtClean="0">
                <a:solidFill>
                  <a:srgbClr val="53575A"/>
                </a:solidFill>
                <a:latin typeface="Merriweather"/>
                <a:ea typeface="Merriweather"/>
                <a:cs typeface="Merriweather"/>
                <a:sym typeface="Merriweather"/>
              </a:rPr>
              <a:t>Massachusetts Title IX Regulations</a:t>
            </a:r>
          </a:p>
          <a:p>
            <a:pPr marL="457200" lvl="0" indent="-368300" algn="l" rtl="0">
              <a:spcBef>
                <a:spcPts val="400"/>
              </a:spcBef>
              <a:spcAft>
                <a:spcPts val="0"/>
              </a:spcAft>
              <a:buSzPts val="2200"/>
              <a:buFont typeface="Merriweather"/>
              <a:buChar char="►"/>
            </a:pPr>
            <a:r>
              <a:rPr lang="en-US" sz="2200" dirty="0" smtClean="0">
                <a:solidFill>
                  <a:srgbClr val="53575A"/>
                </a:solidFill>
                <a:latin typeface="Merriweather"/>
                <a:ea typeface="Merriweather"/>
                <a:cs typeface="Merriweather"/>
                <a:sym typeface="Merriweather"/>
              </a:rPr>
              <a:t>Signed </a:t>
            </a:r>
            <a:r>
              <a:rPr lang="en-US" sz="2200" dirty="0">
                <a:solidFill>
                  <a:srgbClr val="53575A"/>
                </a:solidFill>
                <a:latin typeface="Merriweather"/>
                <a:ea typeface="Merriweather"/>
                <a:cs typeface="Merriweather"/>
                <a:sym typeface="Merriweather"/>
              </a:rPr>
              <a:t>into law on January 12, 2021 </a:t>
            </a:r>
            <a:endParaRPr sz="2200" dirty="0">
              <a:solidFill>
                <a:srgbClr val="53575A"/>
              </a:solidFill>
              <a:latin typeface="Merriweather"/>
              <a:ea typeface="Merriweather"/>
              <a:cs typeface="Merriweather"/>
              <a:sym typeface="Merriweather"/>
            </a:endParaRPr>
          </a:p>
          <a:p>
            <a:pPr marL="457200" lvl="0" indent="-368300" algn="l" rtl="0">
              <a:spcBef>
                <a:spcPts val="800"/>
              </a:spcBef>
              <a:spcAft>
                <a:spcPts val="0"/>
              </a:spcAft>
              <a:buSzPts val="2200"/>
              <a:buFont typeface="Merriweather"/>
              <a:buChar char="►"/>
            </a:pPr>
            <a:r>
              <a:rPr lang="en-US" sz="2200" dirty="0" smtClean="0">
                <a:solidFill>
                  <a:srgbClr val="53575A"/>
                </a:solidFill>
                <a:latin typeface="Merriweather"/>
                <a:ea typeface="Merriweather"/>
                <a:cs typeface="Merriweather"/>
                <a:sym typeface="Merriweather"/>
              </a:rPr>
              <a:t>Covers </a:t>
            </a:r>
            <a:r>
              <a:rPr lang="en-US" sz="2200" dirty="0">
                <a:solidFill>
                  <a:srgbClr val="53575A"/>
                </a:solidFill>
                <a:latin typeface="Merriweather"/>
                <a:ea typeface="Merriweather"/>
                <a:cs typeface="Merriweather"/>
                <a:sym typeface="Merriweather"/>
              </a:rPr>
              <a:t>all public or independent institutions of higher education located in the in Massachusetts </a:t>
            </a:r>
            <a:r>
              <a:rPr lang="en-US" sz="2200" i="1" u="sng" dirty="0">
                <a:solidFill>
                  <a:srgbClr val="53575A"/>
                </a:solidFill>
                <a:latin typeface="Merriweather"/>
                <a:ea typeface="Merriweather"/>
                <a:cs typeface="Merriweather"/>
                <a:sym typeface="Merriweather"/>
              </a:rPr>
              <a:t>and</a:t>
            </a:r>
            <a:r>
              <a:rPr lang="en-US" sz="2200" dirty="0">
                <a:solidFill>
                  <a:srgbClr val="53575A"/>
                </a:solidFill>
                <a:latin typeface="Merriweather"/>
                <a:ea typeface="Merriweather"/>
                <a:cs typeface="Merriweather"/>
                <a:sym typeface="Merriweather"/>
              </a:rPr>
              <a:t> authorized to grant degrees pursuant to any general or special law</a:t>
            </a:r>
            <a:endParaRPr sz="2200" dirty="0">
              <a:solidFill>
                <a:srgbClr val="53575A"/>
              </a:solidFill>
              <a:latin typeface="Merriweather"/>
              <a:ea typeface="Merriweather"/>
              <a:cs typeface="Merriweather"/>
              <a:sym typeface="Merriweather"/>
            </a:endParaRPr>
          </a:p>
          <a:p>
            <a:pPr marL="457200" lvl="0" indent="-368300" algn="l" rtl="0">
              <a:spcBef>
                <a:spcPts val="800"/>
              </a:spcBef>
              <a:spcAft>
                <a:spcPts val="0"/>
              </a:spcAft>
              <a:buSzPts val="2200"/>
              <a:buFont typeface="Merriweather"/>
              <a:buChar char="►"/>
            </a:pPr>
            <a:r>
              <a:rPr lang="en-US" sz="2200" dirty="0">
                <a:solidFill>
                  <a:srgbClr val="53575A"/>
                </a:solidFill>
                <a:latin typeface="Merriweather"/>
                <a:ea typeface="Merriweather"/>
                <a:cs typeface="Merriweather"/>
                <a:sym typeface="Merriweather"/>
              </a:rPr>
              <a:t>Creates obligations designed to address and prevent issues of sexual </a:t>
            </a:r>
            <a:r>
              <a:rPr lang="en-US" sz="2200" dirty="0" smtClean="0">
                <a:solidFill>
                  <a:srgbClr val="53575A"/>
                </a:solidFill>
                <a:latin typeface="Merriweather"/>
                <a:ea typeface="Merriweather"/>
                <a:cs typeface="Merriweather"/>
                <a:sym typeface="Merriweather"/>
              </a:rPr>
              <a:t>violence at institutions</a:t>
            </a:r>
            <a:endParaRPr sz="2200" dirty="0">
              <a:solidFill>
                <a:srgbClr val="53575A"/>
              </a:solidFill>
              <a:latin typeface="Merriweather"/>
              <a:ea typeface="Merriweather"/>
              <a:cs typeface="Merriweather"/>
              <a:sym typeface="Merriweather"/>
            </a:endParaRPr>
          </a:p>
          <a:p>
            <a:pPr marL="457200" lvl="0" indent="-368300" algn="l" rtl="0">
              <a:spcBef>
                <a:spcPts val="800"/>
              </a:spcBef>
              <a:spcAft>
                <a:spcPts val="0"/>
              </a:spcAft>
              <a:buSzPts val="2200"/>
              <a:buFont typeface="Merriweather"/>
              <a:buChar char="►"/>
            </a:pPr>
            <a:r>
              <a:rPr lang="en-US" sz="2200" dirty="0" smtClean="0">
                <a:solidFill>
                  <a:srgbClr val="53575A"/>
                </a:solidFill>
                <a:latin typeface="Merriweather"/>
                <a:ea typeface="Merriweather"/>
                <a:cs typeface="Merriweather"/>
                <a:sym typeface="Merriweather"/>
              </a:rPr>
              <a:t>Effective </a:t>
            </a:r>
            <a:r>
              <a:rPr lang="en-US" sz="2200" dirty="0">
                <a:solidFill>
                  <a:srgbClr val="53575A"/>
                </a:solidFill>
                <a:latin typeface="Merriweather"/>
                <a:ea typeface="Merriweather"/>
                <a:cs typeface="Merriweather"/>
                <a:sym typeface="Merriweather"/>
              </a:rPr>
              <a:t>Date - August 21, 2021</a:t>
            </a:r>
            <a:endParaRPr sz="2200" dirty="0">
              <a:solidFill>
                <a:schemeClr val="dk1"/>
              </a:solidFill>
              <a:highlight>
                <a:srgbClr val="FFFFFF"/>
              </a:highlight>
              <a:latin typeface="Merriweather"/>
              <a:ea typeface="Merriweather"/>
              <a:cs typeface="Merriweather"/>
              <a:sym typeface="Merriweather"/>
            </a:endParaRPr>
          </a:p>
        </p:txBody>
      </p:sp>
      <p:pic>
        <p:nvPicPr>
          <p:cNvPr id="2" name="Picture 1"/>
          <p:cNvPicPr>
            <a:picLocks noChangeAspect="1"/>
          </p:cNvPicPr>
          <p:nvPr/>
        </p:nvPicPr>
        <p:blipFill>
          <a:blip r:embed="rId3"/>
          <a:stretch>
            <a:fillRect/>
          </a:stretch>
        </p:blipFill>
        <p:spPr>
          <a:xfrm>
            <a:off x="6935933" y="1182050"/>
            <a:ext cx="2549567" cy="149802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ts val="1100"/>
              <a:buFont typeface="Arial"/>
              <a:buNone/>
            </a:pPr>
            <a:r>
              <a:rPr lang="en-US" sz="3200" b="1" dirty="0" smtClean="0">
                <a:latin typeface="Merriweather"/>
                <a:ea typeface="Merriweather"/>
                <a:cs typeface="Merriweather"/>
                <a:sym typeface="Merriweather"/>
              </a:rPr>
              <a:t>Massachusetts </a:t>
            </a:r>
            <a:r>
              <a:rPr lang="en-US" sz="3200" b="1" dirty="0">
                <a:latin typeface="Merriweather"/>
                <a:ea typeface="Merriweather"/>
                <a:cs typeface="Merriweather"/>
                <a:sym typeface="Merriweather"/>
              </a:rPr>
              <a:t>Campus Safety Act </a:t>
            </a:r>
            <a:r>
              <a:rPr lang="en-US" sz="3200" b="1" dirty="0" smtClean="0">
                <a:latin typeface="Merriweather"/>
                <a:ea typeface="Merriweather"/>
                <a:cs typeface="Merriweather"/>
                <a:sym typeface="Merriweather"/>
              </a:rPr>
              <a:t>-continued </a:t>
            </a:r>
            <a:r>
              <a:rPr lang="en-US" sz="2000" dirty="0">
                <a:latin typeface="Merriweather"/>
                <a:ea typeface="Merriweather"/>
                <a:cs typeface="Merriweather"/>
                <a:sym typeface="Merriweather"/>
              </a:rPr>
              <a:t/>
            </a:r>
            <a:br>
              <a:rPr lang="en-US" sz="2000" dirty="0">
                <a:latin typeface="Merriweather"/>
                <a:ea typeface="Merriweather"/>
                <a:cs typeface="Merriweather"/>
                <a:sym typeface="Merriweather"/>
              </a:rPr>
            </a:br>
            <a:r>
              <a:rPr lang="en-US" sz="2000" dirty="0" smtClean="0">
                <a:latin typeface="Merriweather"/>
                <a:ea typeface="Merriweather"/>
                <a:cs typeface="Merriweather"/>
                <a:sym typeface="Merriweather"/>
              </a:rPr>
              <a:t>Presenter Teresa Winters and Dr. Bonnie Candia-Bailey</a:t>
            </a:r>
            <a:endParaRPr sz="2000" dirty="0"/>
          </a:p>
        </p:txBody>
      </p:sp>
      <p:sp>
        <p:nvSpPr>
          <p:cNvPr id="212" name="Google Shape;212;p27"/>
          <p:cNvSpPr txBox="1">
            <a:spLocks noGrp="1"/>
          </p:cNvSpPr>
          <p:nvPr>
            <p:ph type="body" idx="1"/>
          </p:nvPr>
        </p:nvSpPr>
        <p:spPr>
          <a:xfrm>
            <a:off x="677325" y="1793174"/>
            <a:ext cx="8596800" cy="4683701"/>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1400"/>
              </a:spcBef>
              <a:spcAft>
                <a:spcPts val="0"/>
              </a:spcAft>
              <a:buNone/>
            </a:pPr>
            <a:r>
              <a:rPr lang="en-US" sz="2233" b="1" dirty="0">
                <a:solidFill>
                  <a:schemeClr val="dk1"/>
                </a:solidFill>
                <a:highlight>
                  <a:schemeClr val="lt1"/>
                </a:highlight>
                <a:latin typeface="Merriweather"/>
                <a:ea typeface="Merriweather"/>
                <a:cs typeface="Merriweather"/>
                <a:sym typeface="Merriweather"/>
              </a:rPr>
              <a:t>Policy Requirements</a:t>
            </a:r>
            <a:endParaRPr sz="2233" b="1" dirty="0">
              <a:solidFill>
                <a:schemeClr val="dk1"/>
              </a:solidFill>
              <a:highlight>
                <a:schemeClr val="lt1"/>
              </a:highlight>
              <a:latin typeface="Merriweather"/>
              <a:ea typeface="Merriweather"/>
              <a:cs typeface="Merriweather"/>
              <a:sym typeface="Merriweather"/>
            </a:endParaRPr>
          </a:p>
          <a:p>
            <a:pPr marL="457200" lvl="0" indent="-370445" algn="l" rtl="0">
              <a:lnSpc>
                <a:spcPct val="100000"/>
              </a:lnSpc>
              <a:spcBef>
                <a:spcPts val="1400"/>
              </a:spcBef>
              <a:spcAft>
                <a:spcPts val="0"/>
              </a:spcAft>
              <a:buSzPts val="2234"/>
              <a:buFont typeface="Merriweather"/>
              <a:buChar char="➤"/>
            </a:pPr>
            <a:r>
              <a:rPr lang="en-US" sz="2233" dirty="0" smtClean="0">
                <a:solidFill>
                  <a:schemeClr val="dk1"/>
                </a:solidFill>
                <a:latin typeface="Merriweather"/>
                <a:ea typeface="Merriweather"/>
                <a:cs typeface="Merriweather"/>
                <a:sym typeface="Merriweather"/>
              </a:rPr>
              <a:t>Teresa-Institutions </a:t>
            </a:r>
            <a:r>
              <a:rPr lang="en-US" sz="2233" dirty="0">
                <a:solidFill>
                  <a:schemeClr val="dk1"/>
                </a:solidFill>
                <a:latin typeface="Merriweather"/>
                <a:ea typeface="Merriweather"/>
                <a:cs typeface="Merriweather"/>
                <a:sym typeface="Merriweather"/>
              </a:rPr>
              <a:t>are expected to create sexual misconduct policies that are consistent with best practices and professional standards </a:t>
            </a:r>
            <a:endParaRPr sz="2233" dirty="0">
              <a:solidFill>
                <a:schemeClr val="dk1"/>
              </a:solidFill>
              <a:latin typeface="Merriweather"/>
              <a:ea typeface="Merriweather"/>
              <a:cs typeface="Merriweather"/>
              <a:sym typeface="Merriweather"/>
            </a:endParaRPr>
          </a:p>
          <a:p>
            <a:pPr marL="457200" lvl="0" indent="0" algn="l" rtl="0">
              <a:lnSpc>
                <a:spcPct val="100000"/>
              </a:lnSpc>
              <a:spcBef>
                <a:spcPts val="400"/>
              </a:spcBef>
              <a:spcAft>
                <a:spcPts val="0"/>
              </a:spcAft>
              <a:buNone/>
            </a:pPr>
            <a:endParaRPr sz="2233" dirty="0">
              <a:solidFill>
                <a:schemeClr val="dk1"/>
              </a:solidFill>
              <a:latin typeface="Merriweather"/>
              <a:ea typeface="Merriweather"/>
              <a:cs typeface="Merriweather"/>
              <a:sym typeface="Merriweather"/>
            </a:endParaRPr>
          </a:p>
          <a:p>
            <a:pPr marL="457200" lvl="0" indent="-370445" algn="l" rtl="0">
              <a:lnSpc>
                <a:spcPct val="100000"/>
              </a:lnSpc>
              <a:spcBef>
                <a:spcPts val="400"/>
              </a:spcBef>
              <a:spcAft>
                <a:spcPts val="0"/>
              </a:spcAft>
              <a:buSzPts val="2234"/>
              <a:buFont typeface="Merriweather"/>
              <a:buChar char="➤"/>
            </a:pPr>
            <a:r>
              <a:rPr lang="en-US" sz="2233" dirty="0" smtClean="0">
                <a:solidFill>
                  <a:schemeClr val="dk1"/>
                </a:solidFill>
                <a:latin typeface="Merriweather"/>
                <a:ea typeface="Merriweather"/>
                <a:cs typeface="Merriweather"/>
                <a:sym typeface="Merriweather"/>
              </a:rPr>
              <a:t>Bonnie-Policies </a:t>
            </a:r>
            <a:r>
              <a:rPr lang="en-US" sz="2233" dirty="0">
                <a:solidFill>
                  <a:schemeClr val="dk1"/>
                </a:solidFill>
                <a:latin typeface="Merriweather"/>
                <a:ea typeface="Merriweather"/>
                <a:cs typeface="Merriweather"/>
                <a:sym typeface="Merriweather"/>
              </a:rPr>
              <a:t>must be posted and publicly available on the Institutions </a:t>
            </a:r>
            <a:r>
              <a:rPr lang="en-US" sz="2233" dirty="0" smtClean="0">
                <a:solidFill>
                  <a:schemeClr val="dk1"/>
                </a:solidFill>
                <a:latin typeface="Merriweather"/>
                <a:ea typeface="Merriweather"/>
                <a:cs typeface="Merriweather"/>
                <a:sym typeface="Merriweather"/>
              </a:rPr>
              <a:t>website- Elms College has a Title IX Webpage</a:t>
            </a:r>
            <a:endParaRPr sz="2233" dirty="0">
              <a:solidFill>
                <a:schemeClr val="dk1"/>
              </a:solidFill>
              <a:latin typeface="Merriweather"/>
              <a:ea typeface="Merriweather"/>
              <a:cs typeface="Merriweather"/>
              <a:sym typeface="Merriweather"/>
            </a:endParaRPr>
          </a:p>
          <a:p>
            <a:pPr marL="457200" lvl="0" indent="0" algn="l" rtl="0">
              <a:lnSpc>
                <a:spcPct val="100000"/>
              </a:lnSpc>
              <a:spcBef>
                <a:spcPts val="400"/>
              </a:spcBef>
              <a:spcAft>
                <a:spcPts val="0"/>
              </a:spcAft>
              <a:buNone/>
            </a:pPr>
            <a:endParaRPr sz="2233" dirty="0">
              <a:solidFill>
                <a:schemeClr val="dk1"/>
              </a:solidFill>
              <a:latin typeface="Merriweather"/>
              <a:ea typeface="Merriweather"/>
              <a:cs typeface="Merriweather"/>
              <a:sym typeface="Merriweather"/>
            </a:endParaRPr>
          </a:p>
          <a:p>
            <a:pPr marL="457200" lvl="0" indent="-370445" algn="l" rtl="0">
              <a:lnSpc>
                <a:spcPct val="100000"/>
              </a:lnSpc>
              <a:spcBef>
                <a:spcPts val="400"/>
              </a:spcBef>
              <a:spcAft>
                <a:spcPts val="0"/>
              </a:spcAft>
              <a:buSzPts val="2234"/>
              <a:buFont typeface="Merriweather"/>
              <a:buChar char="➤"/>
            </a:pPr>
            <a:r>
              <a:rPr lang="en-US" sz="2233" dirty="0" smtClean="0">
                <a:solidFill>
                  <a:schemeClr val="dk1"/>
                </a:solidFill>
                <a:latin typeface="Merriweather"/>
                <a:ea typeface="Merriweather"/>
                <a:cs typeface="Merriweather"/>
                <a:sym typeface="Merriweather"/>
              </a:rPr>
              <a:t>Teresa-Must </a:t>
            </a:r>
            <a:r>
              <a:rPr lang="en-US" sz="2233" dirty="0">
                <a:solidFill>
                  <a:schemeClr val="dk1"/>
                </a:solidFill>
                <a:latin typeface="Merriweather"/>
                <a:ea typeface="Merriweather"/>
                <a:cs typeface="Merriweather"/>
                <a:sym typeface="Merriweather"/>
              </a:rPr>
              <a:t>review sexual misconduct policies at least annually and provide copies of the policies to employees and </a:t>
            </a:r>
            <a:r>
              <a:rPr lang="en-US" sz="2233" dirty="0" smtClean="0">
                <a:solidFill>
                  <a:schemeClr val="dk1"/>
                </a:solidFill>
                <a:latin typeface="Merriweather"/>
                <a:ea typeface="Merriweather"/>
                <a:cs typeface="Merriweather"/>
                <a:sym typeface="Merriweather"/>
              </a:rPr>
              <a:t>students–Policy will be emailed to Elms Community</a:t>
            </a:r>
            <a:endParaRPr sz="2233" dirty="0">
              <a:solidFill>
                <a:schemeClr val="dk1"/>
              </a:solidFill>
              <a:latin typeface="Merriweather"/>
              <a:ea typeface="Merriweather"/>
              <a:cs typeface="Merriweather"/>
              <a:sym typeface="Merriweather"/>
            </a:endParaRPr>
          </a:p>
          <a:p>
            <a:pPr marL="0" lvl="0" indent="0" algn="l" rtl="0">
              <a:lnSpc>
                <a:spcPct val="100000"/>
              </a:lnSpc>
              <a:spcBef>
                <a:spcPts val="400"/>
              </a:spcBef>
              <a:spcAft>
                <a:spcPts val="0"/>
              </a:spcAft>
              <a:buNone/>
            </a:pPr>
            <a:endParaRPr sz="2000" dirty="0">
              <a:solidFill>
                <a:schemeClr val="dk1"/>
              </a:solidFill>
              <a:highlight>
                <a:schemeClr val="lt1"/>
              </a:highlight>
              <a:latin typeface="Merriweather"/>
              <a:ea typeface="Merriweather"/>
              <a:cs typeface="Merriweather"/>
              <a:sym typeface="Merriweather"/>
            </a:endParaRPr>
          </a:p>
          <a:p>
            <a:pPr marL="0" lvl="0" indent="0" algn="l" rtl="0">
              <a:lnSpc>
                <a:spcPct val="100000"/>
              </a:lnSpc>
              <a:spcBef>
                <a:spcPts val="400"/>
              </a:spcBef>
              <a:spcAft>
                <a:spcPts val="0"/>
              </a:spcAft>
              <a:buNone/>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Elms College">
      <a:dk1>
        <a:srgbClr val="000000"/>
      </a:dk1>
      <a:lt1>
        <a:srgbClr val="FFFFFF"/>
      </a:lt1>
      <a:dk2>
        <a:srgbClr val="2C3C43"/>
      </a:dk2>
      <a:lt2>
        <a:srgbClr val="EBEBEB"/>
      </a:lt2>
      <a:accent1>
        <a:srgbClr val="008567"/>
      </a:accent1>
      <a:accent2>
        <a:srgbClr val="DEBB76"/>
      </a:accent2>
      <a:accent3>
        <a:srgbClr val="004233"/>
      </a:accent3>
      <a:accent4>
        <a:srgbClr val="A08956"/>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1323</Words>
  <Application>Microsoft Office PowerPoint</Application>
  <PresentationFormat>Widescreen</PresentationFormat>
  <Paragraphs>132</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Noto Sans Symbols</vt:lpstr>
      <vt:lpstr>Calibri</vt:lpstr>
      <vt:lpstr>Arial</vt:lpstr>
      <vt:lpstr>Times New Roman</vt:lpstr>
      <vt:lpstr>Merriweather</vt:lpstr>
      <vt:lpstr>Facet</vt:lpstr>
      <vt:lpstr>Title IX  </vt:lpstr>
      <vt:lpstr>   WELCOME Dr. Bonnie Candia-Bailey </vt:lpstr>
      <vt:lpstr>Learning Objectives  Presenter Dr. Bonnie Candia-Bailey</vt:lpstr>
      <vt:lpstr>What is Title IX?  Presenter Teresa Winters</vt:lpstr>
      <vt:lpstr>Scope of Title IX Coverage Presenter Teresa Winters</vt:lpstr>
      <vt:lpstr> Title IX Prohibited Conduct  Presenter Teresa Winters</vt:lpstr>
      <vt:lpstr>Bystander Intervention Presenter Teresa Winters</vt:lpstr>
      <vt:lpstr>Massachusetts Campus Safety Act Presenter Katie Longley </vt:lpstr>
      <vt:lpstr>Massachusetts Campus Safety Act -continued  Presenter Teresa Winters and Dr. Bonnie Candia-Bailey</vt:lpstr>
      <vt:lpstr> Massachusetts Campus Safety Act  Data Collection and Reporting Presenter Pablo Madera</vt:lpstr>
      <vt:lpstr>Where Can Someone Make a Report? Presenter Pablo Madera </vt:lpstr>
      <vt:lpstr>Who Can Make a Report? Presenter Pablo Madera</vt:lpstr>
      <vt:lpstr>Massachusetts Campus Safety Act Mandatory Training  Presenter: Dr. Michael McGravey &amp; Dr. Jason Murphy</vt:lpstr>
      <vt:lpstr>Resources Presenter Dr. Bonnie Candia-Bailey</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dc:title>
  <dc:creator>Ms. Teresa Ann Winters</dc:creator>
  <cp:lastModifiedBy>Elms</cp:lastModifiedBy>
  <cp:revision>14</cp:revision>
  <dcterms:modified xsi:type="dcterms:W3CDTF">2021-08-13T19:15:50Z</dcterms:modified>
</cp:coreProperties>
</file>