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2"/>
  </p:notesMasterIdLst>
  <p:handoutMasterIdLst>
    <p:handoutMasterId r:id="rId33"/>
  </p:handoutMasterIdLst>
  <p:sldIdLst>
    <p:sldId id="256" r:id="rId2"/>
    <p:sldId id="284" r:id="rId3"/>
    <p:sldId id="291" r:id="rId4"/>
    <p:sldId id="302" r:id="rId5"/>
    <p:sldId id="294" r:id="rId6"/>
    <p:sldId id="295" r:id="rId7"/>
    <p:sldId id="296" r:id="rId8"/>
    <p:sldId id="297" r:id="rId9"/>
    <p:sldId id="298" r:id="rId10"/>
    <p:sldId id="285" r:id="rId11"/>
    <p:sldId id="286" r:id="rId12"/>
    <p:sldId id="287" r:id="rId13"/>
    <p:sldId id="299" r:id="rId14"/>
    <p:sldId id="300" r:id="rId15"/>
    <p:sldId id="288" r:id="rId16"/>
    <p:sldId id="276" r:id="rId17"/>
    <p:sldId id="289" r:id="rId18"/>
    <p:sldId id="257" r:id="rId19"/>
    <p:sldId id="290" r:id="rId20"/>
    <p:sldId id="262" r:id="rId21"/>
    <p:sldId id="261" r:id="rId22"/>
    <p:sldId id="278" r:id="rId23"/>
    <p:sldId id="264" r:id="rId24"/>
    <p:sldId id="265" r:id="rId25"/>
    <p:sldId id="266" r:id="rId26"/>
    <p:sldId id="282" r:id="rId27"/>
    <p:sldId id="283" r:id="rId28"/>
    <p:sldId id="279" r:id="rId29"/>
    <p:sldId id="292" r:id="rId30"/>
    <p:sldId id="281" r:id="rId31"/>
  </p:sldIdLst>
  <p:sldSz cx="12192000" cy="6858000"/>
  <p:notesSz cx="7010400" cy="9296400"/>
  <p:embeddedFontLst>
    <p:embeddedFont>
      <p:font typeface="Arial Narrow" panose="020B0606020202030204" pitchFamily="34" charset="0"/>
      <p:regular r:id="rId34"/>
      <p:bold r:id="rId35"/>
      <p:italic r:id="rId36"/>
      <p:boldItalic r:id="rId37"/>
    </p:embeddedFont>
    <p:embeddedFont>
      <p:font typeface="Bookman Old Style" panose="02050604050505020204" pitchFamily="18"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Ink Free" panose="03080402000500000000" pitchFamily="66" charset="0"/>
      <p:regular r:id="rId46"/>
    </p:embeddedFont>
    <p:embeddedFont>
      <p:font typeface="Merriweather" panose="020B0604020202020204" charset="0"/>
      <p:regular r:id="rId47"/>
      <p:bold r:id="rId48"/>
      <p:italic r:id="rId49"/>
      <p:boldItalic r:id="rId50"/>
    </p:embeddedFont>
    <p:embeddedFont>
      <p:font typeface="Rockwell Extra Bold" panose="02060903040505020403" pitchFamily="18" charset="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78"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630A9D9-DB23-4A3C-9902-7EDFDCD8504F}" type="datetimeFigureOut">
              <a:rPr lang="en-US" smtClean="0"/>
              <a:t>9/12/2023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8429A5F-72EC-45B6-B4EB-72BC89884D7C}" type="slidenum">
              <a:rPr lang="en-US" smtClean="0"/>
              <a:t>‹#›</a:t>
            </a:fld>
            <a:endParaRPr lang="en-US"/>
          </a:p>
        </p:txBody>
      </p:sp>
    </p:spTree>
    <p:extLst>
      <p:ext uri="{BB962C8B-B14F-4D97-AF65-F5344CB8AC3E}">
        <p14:creationId xmlns:p14="http://schemas.microsoft.com/office/powerpoint/2010/main" val="704572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7" name="Google Shape;147;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04e911f97_1_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e04e911f97_1_38: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313" name="Google Shape;313;ge04e911f97_1_38: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28</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151812776_0_8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e151812776_0_87: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291" name="Google Shape;291;ge151812776_0_87: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16</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6e8bb6c54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6e8bb6c54_0_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154" name="Google Shape;154;ge6e8bb6c54_0_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18</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151812776_0_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e151812776_0_8: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188" name="Google Shape;188;ge151812776_0_8: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20</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04e911f97_1_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e04e911f97_1_9: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lnSpc>
                <a:spcPct val="150000"/>
              </a:lnSpc>
              <a:spcBef>
                <a:spcPts val="1223"/>
              </a:spcBef>
              <a:buClr>
                <a:schemeClr val="dk1"/>
              </a:buClr>
              <a:buSzPts val="1100"/>
            </a:pPr>
            <a:endParaRPr sz="100" u="sng" dirty="0">
              <a:solidFill>
                <a:srgbClr val="454545"/>
              </a:solidFill>
              <a:highlight>
                <a:schemeClr val="lt1"/>
              </a:highlight>
              <a:latin typeface="Arial"/>
              <a:ea typeface="Arial"/>
              <a:cs typeface="Arial"/>
              <a:sym typeface="Arial"/>
            </a:endParaRPr>
          </a:p>
          <a:p>
            <a:pPr marL="465887" indent="-336474">
              <a:lnSpc>
                <a:spcPct val="150000"/>
              </a:lnSpc>
              <a:spcBef>
                <a:spcPts val="204"/>
              </a:spcBef>
              <a:buClr>
                <a:srgbClr val="004233"/>
              </a:buClr>
              <a:buSzPts val="1600"/>
              <a:buChar char="➤"/>
            </a:pPr>
            <a:r>
              <a:rPr lang="en-US" sz="1600" dirty="0">
                <a:highlight>
                  <a:schemeClr val="lt1"/>
                </a:highlight>
                <a:latin typeface="Merriweather"/>
                <a:ea typeface="Merriweather"/>
                <a:cs typeface="Merriweather"/>
                <a:sym typeface="Merriweather"/>
              </a:rPr>
              <a:t>Quid Pro Quo: An employee conditioning educational benefits on participation in unwelcome sexual conduct.</a:t>
            </a:r>
            <a:endParaRPr sz="1600" dirty="0">
              <a:highlight>
                <a:schemeClr val="lt1"/>
              </a:highlight>
              <a:latin typeface="Merriweather"/>
              <a:ea typeface="Merriweather"/>
              <a:cs typeface="Merriweather"/>
              <a:sym typeface="Merriweather"/>
            </a:endParaRPr>
          </a:p>
          <a:p>
            <a:pPr marL="465887" indent="-336474">
              <a:lnSpc>
                <a:spcPct val="150000"/>
              </a:lnSpc>
              <a:buClr>
                <a:srgbClr val="004233"/>
              </a:buClr>
              <a:buSzPts val="1600"/>
              <a:buChar char="➤"/>
            </a:pPr>
            <a:r>
              <a:rPr lang="en-US" sz="1600" dirty="0">
                <a:highlight>
                  <a:schemeClr val="lt1"/>
                </a:highlight>
                <a:latin typeface="Merriweather"/>
                <a:ea typeface="Merriweather"/>
                <a:cs typeface="Merriweather"/>
                <a:sym typeface="Merriweather"/>
              </a:rPr>
              <a:t>Sexual Harassment: Unwelcome conduct that a reasonable person would perceive as so severe, pervasive, and objectively offensive.</a:t>
            </a:r>
            <a:endParaRPr sz="1600" dirty="0">
              <a:highlight>
                <a:schemeClr val="lt1"/>
              </a:highlight>
              <a:latin typeface="Merriweather"/>
              <a:ea typeface="Merriweather"/>
              <a:cs typeface="Merriweather"/>
              <a:sym typeface="Merriweather"/>
            </a:endParaRPr>
          </a:p>
          <a:p>
            <a:pPr marL="465887" indent="-336474">
              <a:lnSpc>
                <a:spcPct val="150000"/>
              </a:lnSpc>
              <a:buClr>
                <a:srgbClr val="004233"/>
              </a:buClr>
              <a:buSzPts val="1600"/>
              <a:buChar char="➤"/>
            </a:pPr>
            <a:r>
              <a:rPr lang="en-US" sz="1600" dirty="0">
                <a:highlight>
                  <a:schemeClr val="lt1"/>
                </a:highlight>
                <a:latin typeface="Merriweather"/>
                <a:ea typeface="Merriweather"/>
                <a:cs typeface="Merriweather"/>
                <a:sym typeface="Merriweather"/>
              </a:rPr>
              <a:t>Sexual Assault: Any sexual act directed against another person, without the consent of that person, including instances where the person is incapable of giving consent.</a:t>
            </a:r>
            <a:endParaRPr sz="1600" dirty="0">
              <a:highlight>
                <a:schemeClr val="lt1"/>
              </a:highlight>
              <a:latin typeface="Merriweather"/>
              <a:ea typeface="Merriweather"/>
              <a:cs typeface="Merriweather"/>
              <a:sym typeface="Merriweather"/>
            </a:endParaRPr>
          </a:p>
          <a:p>
            <a:pPr marL="465887" indent="-336474">
              <a:lnSpc>
                <a:spcPct val="150000"/>
              </a:lnSpc>
              <a:buClr>
                <a:srgbClr val="004233"/>
              </a:buClr>
              <a:buSzPts val="1600"/>
              <a:buChar char="➤"/>
            </a:pPr>
            <a:r>
              <a:rPr lang="en-US" sz="1600" dirty="0">
                <a:highlight>
                  <a:schemeClr val="lt1"/>
                </a:highlight>
                <a:latin typeface="Merriweather"/>
                <a:ea typeface="Merriweather"/>
                <a:cs typeface="Merriweather"/>
                <a:sym typeface="Merriweather"/>
              </a:rPr>
              <a:t>Dating Violence: Violence committed by a person who is or has been in a social relationship of a romantic or intimate nature with the victim. The existence of such a relationship shall be determined based on a consideration of the following factors: the length of the relationship; the type of relationship; and the frequency of interaction between the persons involved in the relationship.</a:t>
            </a:r>
            <a:endParaRPr sz="1600" dirty="0">
              <a:highlight>
                <a:schemeClr val="lt1"/>
              </a:highlight>
              <a:latin typeface="Merriweather"/>
              <a:ea typeface="Merriweather"/>
              <a:cs typeface="Merriweather"/>
              <a:sym typeface="Merriweather"/>
            </a:endParaRPr>
          </a:p>
          <a:p>
            <a:pPr marL="465887" indent="-336474">
              <a:lnSpc>
                <a:spcPct val="150000"/>
              </a:lnSpc>
              <a:buClr>
                <a:srgbClr val="004233"/>
              </a:buClr>
              <a:buSzPts val="1600"/>
              <a:buChar char="➤"/>
            </a:pPr>
            <a:r>
              <a:rPr lang="en-US" sz="1600" dirty="0">
                <a:highlight>
                  <a:schemeClr val="lt1"/>
                </a:highlight>
                <a:latin typeface="Merriweather"/>
                <a:ea typeface="Merriweather"/>
                <a:cs typeface="Merriweather"/>
                <a:sym typeface="Merriweather"/>
              </a:rPr>
              <a:t>Domestic Violence: Is violence, which includes felony or misdemeanor crimes of violence, committed by a current or former spouse or intimate partner of the victim, by a person with whom the victim shares a child in common, by a person who is cohabitating with or has cohabitated with the victim as a spouse or intimate partner, by a person similarly situated to a spouse of the victim under the domestic or family violence laws of the jurisdiction receiving grant monies, or by any other person against an adult or youth victim who is protected from that person’s acts under the domestic or family violence laws of the jurisdiction.</a:t>
            </a:r>
            <a:endParaRPr sz="1600" dirty="0">
              <a:highlight>
                <a:schemeClr val="lt1"/>
              </a:highlight>
              <a:latin typeface="Merriweather"/>
              <a:ea typeface="Merriweather"/>
              <a:cs typeface="Merriweather"/>
              <a:sym typeface="Merriweather"/>
            </a:endParaRPr>
          </a:p>
          <a:p>
            <a:pPr marL="465887" indent="-336474">
              <a:lnSpc>
                <a:spcPct val="150000"/>
              </a:lnSpc>
              <a:buClr>
                <a:srgbClr val="004233"/>
              </a:buClr>
              <a:buSzPts val="1600"/>
              <a:buChar char="➤"/>
            </a:pPr>
            <a:r>
              <a:rPr lang="en-US" sz="1600" dirty="0">
                <a:highlight>
                  <a:schemeClr val="lt1"/>
                </a:highlight>
                <a:latin typeface="Merriweather"/>
                <a:ea typeface="Merriweather"/>
                <a:cs typeface="Merriweather"/>
                <a:sym typeface="Merriweather"/>
              </a:rPr>
              <a:t>Stalking: A course of conduct directed at a specific person that would cause a reasonable person to fear for their safety or the safety of others, or suffer substantial emotional distress.</a:t>
            </a:r>
            <a:endParaRPr sz="100" dirty="0"/>
          </a:p>
        </p:txBody>
      </p:sp>
      <p:sp>
        <p:nvSpPr>
          <p:cNvPr id="181" name="Google Shape;181;ge04e911f97_1_9: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21</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04e911f97_1_7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e04e911f97_1_79: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305" name="Google Shape;305;ge04e911f97_1_79: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22</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04e911f97_1_7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e04e911f97_1_72: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465887" indent="-326121">
              <a:lnSpc>
                <a:spcPct val="200000"/>
              </a:lnSpc>
              <a:buClr>
                <a:srgbClr val="008567"/>
              </a:buClr>
              <a:buSzPts val="1440"/>
              <a:buFont typeface="Merriweather"/>
              <a:buChar char="►"/>
            </a:pPr>
            <a:endParaRPr dirty="0"/>
          </a:p>
        </p:txBody>
      </p:sp>
      <p:sp>
        <p:nvSpPr>
          <p:cNvPr id="202" name="Google Shape;202;ge04e911f97_1_72: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23</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151812776_0_10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e151812776_0_104: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spcBef>
                <a:spcPts val="1427"/>
              </a:spcBef>
            </a:pPr>
            <a:endParaRPr dirty="0"/>
          </a:p>
        </p:txBody>
      </p:sp>
      <p:sp>
        <p:nvSpPr>
          <p:cNvPr id="209" name="Google Shape;209;ge151812776_0_104: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24</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e550235c1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e550235c12_0_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216" name="Google Shape;216;ge550235c12_0_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25</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7"/>
        <p:cNvGrpSpPr/>
        <p:nvPr/>
      </p:nvGrpSpPr>
      <p:grpSpPr>
        <a:xfrm>
          <a:off x="0" y="0"/>
          <a:ext cx="0" cy="0"/>
          <a:chOff x="0" y="0"/>
          <a:chExt cx="0" cy="0"/>
        </a:xfrm>
      </p:grpSpPr>
      <p:grpSp>
        <p:nvGrpSpPr>
          <p:cNvPr id="28" name="Google Shape;28;p2"/>
          <p:cNvGrpSpPr/>
          <p:nvPr/>
        </p:nvGrpSpPr>
        <p:grpSpPr>
          <a:xfrm>
            <a:off x="0" y="-8467"/>
            <a:ext cx="12192000" cy="6866467"/>
            <a:chOff x="0" y="-8467"/>
            <a:chExt cx="12192000" cy="6866467"/>
          </a:xfrm>
        </p:grpSpPr>
        <p:cxnSp>
          <p:nvCxnSpPr>
            <p:cNvPr id="29" name="Google Shape;29;p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30" name="Google Shape;30;p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1" name="Google Shape;31;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2" name="Google Shape;32;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3" name="Google Shape;33;p2"/>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CD9931">
                <a:alpha val="69803"/>
              </a:srgbClr>
            </a:solidFill>
            <a:ln>
              <a:noFill/>
            </a:ln>
          </p:spPr>
        </p:sp>
        <p:sp>
          <p:nvSpPr>
            <p:cNvPr id="35" name="Google Shape;35;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1BFFCB">
                <a:alpha val="69803"/>
              </a:srgbClr>
            </a:solidFill>
            <a:ln>
              <a:noFill/>
            </a:ln>
          </p:spPr>
        </p:sp>
        <p:sp>
          <p:nvSpPr>
            <p:cNvPr id="36" name="Google Shape;36;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7" name="Google Shape;37;p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 name="Google Shape;39;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Arial"/>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1" name="Google Shape;41;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44" name="Google Shape;44;p2"/>
          <p:cNvPicPr preferRelativeResize="0"/>
          <p:nvPr/>
        </p:nvPicPr>
        <p:blipFill rotWithShape="1">
          <a:blip r:embed="rId2">
            <a:alphaModFix/>
          </a:blip>
          <a:srcRect/>
          <a:stretch/>
        </p:blipFill>
        <p:spPr>
          <a:xfrm>
            <a:off x="10434291" y="6035044"/>
            <a:ext cx="1610158" cy="6870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6"/>
        <p:cNvGrpSpPr/>
        <p:nvPr/>
      </p:nvGrpSpPr>
      <p:grpSpPr>
        <a:xfrm>
          <a:off x="0" y="0"/>
          <a:ext cx="0" cy="0"/>
          <a:chOff x="0" y="0"/>
          <a:chExt cx="0" cy="0"/>
        </a:xfrm>
      </p:grpSpPr>
      <p:sp>
        <p:nvSpPr>
          <p:cNvPr id="97" name="Google Shape;97;p1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9" name="Google Shape;99;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1" name="Google Shape;101;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Arial"/>
              <a:buNone/>
              <a:defRPr sz="1600">
                <a:solidFill>
                  <a:srgbClr val="7F7F7F"/>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5" name="Google Shape;105;p1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6" name="Google Shape;106;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7" name="Google Shape;107;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8" name="Google Shape;108;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09" name="Google Shape;109;p1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dirty="0">
                <a:solidFill>
                  <a:srgbClr val="1BFFCB"/>
                </a:solidFill>
                <a:latin typeface="Arial"/>
                <a:ea typeface="Arial"/>
                <a:cs typeface="Arial"/>
                <a:sym typeface="Arial"/>
              </a:rPr>
              <a:t>“</a:t>
            </a:r>
            <a:endParaRPr dirty="0"/>
          </a:p>
        </p:txBody>
      </p:sp>
      <p:sp>
        <p:nvSpPr>
          <p:cNvPr id="110" name="Google Shape;110;p1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dirty="0">
                <a:solidFill>
                  <a:srgbClr val="1BFFCB"/>
                </a:solidFill>
                <a:latin typeface="Arial"/>
                <a:ea typeface="Arial"/>
                <a:cs typeface="Arial"/>
                <a:sym typeface="Arial"/>
              </a:rPr>
              <a:t>”</a:t>
            </a:r>
            <a:endParaRPr sz="1800" b="0" i="0" u="none" strike="noStrike" cap="none" dirty="0">
              <a:solidFill>
                <a:srgbClr val="1BFFCB"/>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4" name="Google Shape;114;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5" name="Google Shape;115;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6" name="Google Shape;116;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Arial"/>
              <a:buNone/>
              <a:defRPr sz="2400">
                <a:solidFill>
                  <a:srgbClr val="3F3F3F"/>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0" name="Google Shape;120;p1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1" name="Google Shape;121;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2" name="Google Shape;122;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3" name="Google Shape;123;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24" name="Google Shape;124;p1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dirty="0">
                <a:solidFill>
                  <a:srgbClr val="1BFFCB"/>
                </a:solidFill>
                <a:latin typeface="Arial"/>
                <a:ea typeface="Arial"/>
                <a:cs typeface="Arial"/>
                <a:sym typeface="Arial"/>
              </a:rPr>
              <a:t>“</a:t>
            </a:r>
            <a:endParaRPr dirty="0"/>
          </a:p>
        </p:txBody>
      </p:sp>
      <p:sp>
        <p:nvSpPr>
          <p:cNvPr id="125" name="Google Shape;125;p1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dirty="0">
                <a:solidFill>
                  <a:srgbClr val="1BFFCB"/>
                </a:solidFill>
                <a:latin typeface="Arial"/>
                <a:ea typeface="Arial"/>
                <a:cs typeface="Arial"/>
                <a:sym typeface="Arial"/>
              </a:rPr>
              <a:t>”</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Arial"/>
              <a:buNone/>
              <a:defRPr sz="2400">
                <a:solidFill>
                  <a:schemeClr val="accent1"/>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9" name="Google Shape;129;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30" name="Google Shape;130;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1" name="Google Shape;131;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2" name="Google Shape;132;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6"/>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6" name="Google Shape;136;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7" name="Google Shape;137;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8" name="Google Shape;138;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9"/>
        <p:cNvGrpSpPr/>
        <p:nvPr/>
      </p:nvGrpSpPr>
      <p:grpSpPr>
        <a:xfrm>
          <a:off x="0" y="0"/>
          <a:ext cx="0" cy="0"/>
          <a:chOff x="0" y="0"/>
          <a:chExt cx="0" cy="0"/>
        </a:xfrm>
      </p:grpSpPr>
      <p:sp>
        <p:nvSpPr>
          <p:cNvPr id="140" name="Google Shape;140;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2" name="Google Shape;142;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3" name="Google Shape;143;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4" name="Google Shape;144;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Arial"/>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8" name="Google Shape;48;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 name="Google Shape;50;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4"/>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Arial"/>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4" name="Google Shape;54;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5" name="Google Shape;55;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0" name="Google Shape;60;p5"/>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1" name="Google Shape;61;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 name="Google Shape;62;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7" name="Google Shape;67;p6"/>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 name="Google Shape;68;p6"/>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9" name="Google Shape;69;p6"/>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0" name="Google Shape;70;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Arial"/>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5" name="Google Shape;85;p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6" name="Google Shape;86;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7" name="Google Shape;87;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0"/>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9pPr>
          </a:lstStyle>
          <a:p>
            <a:endParaRPr dirty="0"/>
          </a:p>
        </p:txBody>
      </p:sp>
      <p:sp>
        <p:nvSpPr>
          <p:cNvPr id="92" name="Google Shape;92;p1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3" name="Google Shape;93;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5" name="Google Shape;95;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8467"/>
            <a:ext cx="12192000" cy="6866467"/>
            <a:chOff x="0" y="-8467"/>
            <a:chExt cx="12192000" cy="6866467"/>
          </a:xfrm>
        </p:grpSpPr>
        <p:cxnSp>
          <p:nvCxnSpPr>
            <p:cNvPr id="11" name="Google Shape;11;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CD9931">
                <a:alpha val="69803"/>
              </a:srgbClr>
            </a:solidFill>
            <a:ln>
              <a:noFill/>
            </a:ln>
          </p:spPr>
        </p:sp>
        <p:sp>
          <p:nvSpPr>
            <p:cNvPr id="17" name="Google Shape;17;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1BFFCB">
                <a:alpha val="69803"/>
              </a:srgbClr>
            </a:solidFill>
            <a:ln>
              <a:noFill/>
            </a:ln>
          </p:spPr>
        </p:sp>
        <p:sp>
          <p:nvSpPr>
            <p:cNvPr id="18" name="Google Shape;18;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1"/>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 name="Google Shape;21;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Arial"/>
                <a:ea typeface="Arial"/>
                <a:cs typeface="Arial"/>
                <a:sym typeface="Arial"/>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Arial"/>
                <a:ea typeface="Arial"/>
                <a:cs typeface="Arial"/>
                <a:sym typeface="Arial"/>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Arial"/>
                <a:ea typeface="Arial"/>
                <a:cs typeface="Arial"/>
                <a:sym typeface="Arial"/>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23" name="Google Shape;23;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24" name="Google Shape;24;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25" name="Google Shape;25;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Arial"/>
                <a:ea typeface="Arial"/>
                <a:cs typeface="Arial"/>
                <a:sym typeface="Arial"/>
              </a:defRPr>
            </a:lvl1pPr>
            <a:lvl2pPr marL="0" marR="0" lvl="1" indent="0" algn="r" rtl="0">
              <a:spcBef>
                <a:spcPts val="0"/>
              </a:spcBef>
              <a:buNone/>
              <a:defRPr sz="900" b="0" i="0" u="none" strike="noStrike" cap="none">
                <a:solidFill>
                  <a:schemeClr val="accent1"/>
                </a:solidFill>
                <a:latin typeface="Arial"/>
                <a:ea typeface="Arial"/>
                <a:cs typeface="Arial"/>
                <a:sym typeface="Arial"/>
              </a:defRPr>
            </a:lvl2pPr>
            <a:lvl3pPr marL="0" marR="0" lvl="2" indent="0" algn="r" rtl="0">
              <a:spcBef>
                <a:spcPts val="0"/>
              </a:spcBef>
              <a:buNone/>
              <a:defRPr sz="900" b="0" i="0" u="none" strike="noStrike" cap="none">
                <a:solidFill>
                  <a:schemeClr val="accent1"/>
                </a:solidFill>
                <a:latin typeface="Arial"/>
                <a:ea typeface="Arial"/>
                <a:cs typeface="Arial"/>
                <a:sym typeface="Arial"/>
              </a:defRPr>
            </a:lvl3pPr>
            <a:lvl4pPr marL="0" marR="0" lvl="3" indent="0" algn="r" rtl="0">
              <a:spcBef>
                <a:spcPts val="0"/>
              </a:spcBef>
              <a:buNone/>
              <a:defRPr sz="900" b="0" i="0" u="none" strike="noStrike" cap="none">
                <a:solidFill>
                  <a:schemeClr val="accent1"/>
                </a:solidFill>
                <a:latin typeface="Arial"/>
                <a:ea typeface="Arial"/>
                <a:cs typeface="Arial"/>
                <a:sym typeface="Arial"/>
              </a:defRPr>
            </a:lvl4pPr>
            <a:lvl5pPr marL="0" marR="0" lvl="4" indent="0" algn="r" rtl="0">
              <a:spcBef>
                <a:spcPts val="0"/>
              </a:spcBef>
              <a:buNone/>
              <a:defRPr sz="900" b="0" i="0" u="none" strike="noStrike" cap="none">
                <a:solidFill>
                  <a:schemeClr val="accent1"/>
                </a:solidFill>
                <a:latin typeface="Arial"/>
                <a:ea typeface="Arial"/>
                <a:cs typeface="Arial"/>
                <a:sym typeface="Arial"/>
              </a:defRPr>
            </a:lvl5pPr>
            <a:lvl6pPr marL="0" marR="0" lvl="5" indent="0" algn="r" rtl="0">
              <a:spcBef>
                <a:spcPts val="0"/>
              </a:spcBef>
              <a:buNone/>
              <a:defRPr sz="900" b="0" i="0" u="none" strike="noStrike" cap="none">
                <a:solidFill>
                  <a:schemeClr val="accent1"/>
                </a:solidFill>
                <a:latin typeface="Arial"/>
                <a:ea typeface="Arial"/>
                <a:cs typeface="Arial"/>
                <a:sym typeface="Arial"/>
              </a:defRPr>
            </a:lvl6pPr>
            <a:lvl7pPr marL="0" marR="0" lvl="6" indent="0" algn="r" rtl="0">
              <a:spcBef>
                <a:spcPts val="0"/>
              </a:spcBef>
              <a:buNone/>
              <a:defRPr sz="900" b="0" i="0" u="none" strike="noStrike" cap="none">
                <a:solidFill>
                  <a:schemeClr val="accent1"/>
                </a:solidFill>
                <a:latin typeface="Arial"/>
                <a:ea typeface="Arial"/>
                <a:cs typeface="Arial"/>
                <a:sym typeface="Arial"/>
              </a:defRPr>
            </a:lvl7pPr>
            <a:lvl8pPr marL="0" marR="0" lvl="7" indent="0" algn="r" rtl="0">
              <a:spcBef>
                <a:spcPts val="0"/>
              </a:spcBef>
              <a:buNone/>
              <a:defRPr sz="900" b="0" i="0" u="none" strike="noStrike" cap="none">
                <a:solidFill>
                  <a:schemeClr val="accent1"/>
                </a:solidFill>
                <a:latin typeface="Arial"/>
                <a:ea typeface="Arial"/>
                <a:cs typeface="Arial"/>
                <a:sym typeface="Arial"/>
              </a:defRPr>
            </a:lvl8pPr>
            <a:lvl9pPr marL="0" marR="0" lvl="8" indent="0" algn="r" rtl="0">
              <a:spcBef>
                <a:spcPts val="0"/>
              </a:spcBef>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26" name="Google Shape;26;p1"/>
          <p:cNvPicPr preferRelativeResize="0"/>
          <p:nvPr/>
        </p:nvPicPr>
        <p:blipFill rotWithShape="1">
          <a:blip r:embed="rId18">
            <a:alphaModFix/>
          </a:blip>
          <a:srcRect/>
          <a:stretch/>
        </p:blipFill>
        <p:spPr>
          <a:xfrm>
            <a:off x="10434291" y="6035044"/>
            <a:ext cx="1610158" cy="6870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elms.edu/about-elms/administrative-offices/human-resources/title-i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8"/>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accent1"/>
              </a:buClr>
              <a:buSzPts val="4000"/>
              <a:buFont typeface="Arial"/>
              <a:buNone/>
            </a:pPr>
            <a:r>
              <a:rPr lang="en-US" sz="4800" b="1" dirty="0">
                <a:latin typeface="Merriweather"/>
                <a:ea typeface="Merriweather"/>
                <a:cs typeface="Merriweather"/>
                <a:sym typeface="Merriweather"/>
              </a:rPr>
              <a:t>Title IX, Clery, VAWA</a:t>
            </a:r>
            <a:br>
              <a:rPr lang="en-US" sz="4800" b="1" dirty="0">
                <a:latin typeface="Merriweather"/>
                <a:ea typeface="Merriweather"/>
                <a:cs typeface="Merriweather"/>
                <a:sym typeface="Merriweather"/>
              </a:rPr>
            </a:br>
            <a:r>
              <a:rPr lang="en-US" sz="3200" b="1" dirty="0">
                <a:latin typeface="Merriweather"/>
                <a:ea typeface="Merriweather"/>
                <a:cs typeface="Merriweather"/>
                <a:sym typeface="Merriweather"/>
              </a:rPr>
              <a:t>Sexual Misconduct, Sexual Harassment, Sexual Discrimination</a:t>
            </a:r>
            <a:br>
              <a:rPr lang="en-US" sz="4800" b="1" dirty="0">
                <a:latin typeface="Merriweather"/>
                <a:ea typeface="Merriweather"/>
                <a:cs typeface="Merriweather"/>
                <a:sym typeface="Merriweather"/>
              </a:rPr>
            </a:br>
            <a:r>
              <a:rPr lang="en-US" sz="4800" b="1" dirty="0">
                <a:latin typeface="Merriweather"/>
                <a:ea typeface="Merriweather"/>
                <a:cs typeface="Merriweather"/>
                <a:sym typeface="Merriweather"/>
              </a:rPr>
              <a:t> </a:t>
            </a:r>
            <a:r>
              <a:rPr lang="en-US" sz="4800" dirty="0"/>
              <a:t> </a:t>
            </a:r>
            <a:endParaRPr sz="4800" dirty="0"/>
          </a:p>
        </p:txBody>
      </p:sp>
      <p:sp>
        <p:nvSpPr>
          <p:cNvPr id="150" name="Google Shape;150;p18"/>
          <p:cNvSpPr txBox="1">
            <a:spLocks noGrp="1"/>
          </p:cNvSpPr>
          <p:nvPr>
            <p:ph type="subTitle" idx="1"/>
          </p:nvPr>
        </p:nvSpPr>
        <p:spPr>
          <a:xfrm>
            <a:off x="1507075" y="4050822"/>
            <a:ext cx="7767000" cy="1863089"/>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440"/>
              <a:buNone/>
            </a:pPr>
            <a:r>
              <a:rPr lang="en-US" sz="2400" dirty="0">
                <a:latin typeface="Merriweather"/>
                <a:ea typeface="Merriweather"/>
                <a:cs typeface="Merriweather"/>
                <a:sym typeface="Merriweather"/>
              </a:rPr>
              <a:t>STUDENT LEADER PRESENTATION</a:t>
            </a:r>
          </a:p>
          <a:p>
            <a:pPr marL="0" lvl="0" indent="0" algn="r" rtl="0">
              <a:spcBef>
                <a:spcPts val="0"/>
              </a:spcBef>
              <a:spcAft>
                <a:spcPts val="0"/>
              </a:spcAft>
              <a:buSzPts val="1440"/>
              <a:buNone/>
            </a:pPr>
            <a:r>
              <a:rPr lang="en-US" sz="2400" dirty="0">
                <a:latin typeface="Merriweather"/>
                <a:ea typeface="Merriweather"/>
                <a:cs typeface="Merriweather"/>
                <a:sym typeface="Merriweather"/>
              </a:rPr>
              <a:t>Fall 2023</a:t>
            </a:r>
            <a:endParaRPr sz="2400" dirty="0">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t>What is Title IX?</a:t>
            </a:r>
          </a:p>
        </p:txBody>
      </p:sp>
      <p:sp>
        <p:nvSpPr>
          <p:cNvPr id="3" name="Text Placeholder 2"/>
          <p:cNvSpPr>
            <a:spLocks noGrp="1"/>
          </p:cNvSpPr>
          <p:nvPr>
            <p:ph type="body" idx="1"/>
          </p:nvPr>
        </p:nvSpPr>
        <p:spPr/>
        <p:txBody>
          <a:bodyPr/>
          <a:lstStyle/>
          <a:p>
            <a:r>
              <a:rPr lang="en-US" sz="2400" dirty="0">
                <a:latin typeface="Bookman Old Style" panose="02050604050505020204" pitchFamily="18" charset="0"/>
              </a:rPr>
              <a:t>Title IX of the Education Amendments of 1972 prohibits sex discrimination in educational programs and activities </a:t>
            </a:r>
          </a:p>
          <a:p>
            <a:pPr lvl="1"/>
            <a:r>
              <a:rPr lang="en-US" sz="2400" i="1" dirty="0">
                <a:latin typeface="Bookman Old Style" panose="02050604050505020204" pitchFamily="18" charset="0"/>
              </a:rPr>
              <a:t>“No person in the United States shall, on the basis of sex, be excluded from participation in, be denied the benefits of, or be subjected to discrimination under any education program or activity receiving Federal financial assistance” </a:t>
            </a:r>
            <a:endParaRPr lang="en-US" sz="2400" dirty="0">
              <a:latin typeface="Bookman Old Style" panose="02050604050505020204" pitchFamily="18" charset="0"/>
            </a:endParaRPr>
          </a:p>
          <a:p>
            <a:endParaRPr lang="en-US" dirty="0"/>
          </a:p>
        </p:txBody>
      </p:sp>
      <p:pic>
        <p:nvPicPr>
          <p:cNvPr id="4" name="Picture 3"/>
          <p:cNvPicPr>
            <a:picLocks noChangeAspect="1"/>
          </p:cNvPicPr>
          <p:nvPr/>
        </p:nvPicPr>
        <p:blipFill>
          <a:blip r:embed="rId2"/>
          <a:stretch>
            <a:fillRect/>
          </a:stretch>
        </p:blipFill>
        <p:spPr>
          <a:xfrm>
            <a:off x="8680358" y="459334"/>
            <a:ext cx="2256816" cy="2081985"/>
          </a:xfrm>
          <a:prstGeom prst="rect">
            <a:avLst/>
          </a:prstGeom>
        </p:spPr>
      </p:pic>
    </p:spTree>
    <p:extLst>
      <p:ext uri="{BB962C8B-B14F-4D97-AF65-F5344CB8AC3E}">
        <p14:creationId xmlns:p14="http://schemas.microsoft.com/office/powerpoint/2010/main" val="807877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What Does Title IX Address?</a:t>
            </a:r>
          </a:p>
        </p:txBody>
      </p:sp>
      <p:sp>
        <p:nvSpPr>
          <p:cNvPr id="3" name="Text Placeholder 2"/>
          <p:cNvSpPr>
            <a:spLocks noGrp="1"/>
          </p:cNvSpPr>
          <p:nvPr>
            <p:ph type="body" idx="1"/>
          </p:nvPr>
        </p:nvSpPr>
        <p:spPr>
          <a:xfrm>
            <a:off x="677334" y="1930400"/>
            <a:ext cx="8596668" cy="3880773"/>
          </a:xfrm>
        </p:spPr>
        <p:txBody>
          <a:bodyPr/>
          <a:lstStyle/>
          <a:p>
            <a:r>
              <a:rPr lang="en-US" sz="2000" dirty="0"/>
              <a:t>Sex discrimination </a:t>
            </a:r>
          </a:p>
          <a:p>
            <a:pPr lvl="1"/>
            <a:r>
              <a:rPr lang="en-US" sz="2000" dirty="0"/>
              <a:t>Unequal pay based on gender</a:t>
            </a:r>
          </a:p>
          <a:p>
            <a:pPr lvl="1"/>
            <a:r>
              <a:rPr lang="en-US" sz="2000" dirty="0"/>
              <a:t>Discrimination on the basis of pregnancy</a:t>
            </a:r>
          </a:p>
          <a:p>
            <a:pPr lvl="1"/>
            <a:r>
              <a:rPr lang="en-US" sz="2000" dirty="0"/>
              <a:t>Unequal distribution of athletic funds</a:t>
            </a:r>
          </a:p>
          <a:p>
            <a:pPr lvl="1"/>
            <a:r>
              <a:rPr lang="en-US" sz="2000" dirty="0"/>
              <a:t>Unequal admissions and financial aid practices</a:t>
            </a:r>
          </a:p>
          <a:p>
            <a:pPr lvl="1"/>
            <a:r>
              <a:rPr lang="en-US" sz="2000" dirty="0"/>
              <a:t>Forms of sexual harassment, including verbal sexual harassment, and sexual violence </a:t>
            </a:r>
            <a:r>
              <a:rPr lang="en-US" sz="2000" u="sng" dirty="0"/>
              <a:t>by</a:t>
            </a:r>
            <a:r>
              <a:rPr lang="en-US" sz="2000" b="1" dirty="0"/>
              <a:t> </a:t>
            </a:r>
            <a:r>
              <a:rPr lang="en-US" sz="2000" dirty="0"/>
              <a:t>employees, students, or third parties </a:t>
            </a:r>
            <a:r>
              <a:rPr lang="en-US" sz="2000" u="sng" dirty="0"/>
              <a:t>against</a:t>
            </a:r>
            <a:r>
              <a:rPr lang="en-US" sz="2000" b="1" dirty="0"/>
              <a:t> </a:t>
            </a:r>
            <a:r>
              <a:rPr lang="en-US" sz="2000" dirty="0"/>
              <a:t>employees, students, or third parties</a:t>
            </a:r>
          </a:p>
          <a:p>
            <a:pPr marL="137160" indent="0">
              <a:buNone/>
            </a:pPr>
            <a:endParaRPr lang="en-US" dirty="0"/>
          </a:p>
        </p:txBody>
      </p:sp>
    </p:spTree>
    <p:extLst>
      <p:ext uri="{BB962C8B-B14F-4D97-AF65-F5344CB8AC3E}">
        <p14:creationId xmlns:p14="http://schemas.microsoft.com/office/powerpoint/2010/main" val="3314865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What Does This Mean for Us?</a:t>
            </a:r>
            <a:endParaRPr lang="en-US" dirty="0"/>
          </a:p>
        </p:txBody>
      </p:sp>
      <p:sp>
        <p:nvSpPr>
          <p:cNvPr id="3" name="Text Placeholder 2"/>
          <p:cNvSpPr>
            <a:spLocks noGrp="1"/>
          </p:cNvSpPr>
          <p:nvPr>
            <p:ph type="body" idx="1"/>
          </p:nvPr>
        </p:nvSpPr>
        <p:spPr>
          <a:xfrm>
            <a:off x="677334" y="1483695"/>
            <a:ext cx="8596668" cy="4667723"/>
          </a:xfrm>
        </p:spPr>
        <p:txBody>
          <a:bodyPr/>
          <a:lstStyle/>
          <a:p>
            <a:r>
              <a:rPr lang="en-US" dirty="0"/>
              <a:t>The College has a duty to promptly respond to complaints of sexual harassment and sexual violence in a way that limits its effects and prevents its recurrence </a:t>
            </a:r>
          </a:p>
          <a:p>
            <a:r>
              <a:rPr lang="en-US" dirty="0"/>
              <a:t>Victims of sexual harassment or sexual violence might be faculty, staff, students, or third parties </a:t>
            </a:r>
          </a:p>
          <a:p>
            <a:pPr lvl="1"/>
            <a:r>
              <a:rPr lang="en-US" dirty="0"/>
              <a:t>Similarly, the accused may be from any of those groups </a:t>
            </a:r>
          </a:p>
          <a:p>
            <a:r>
              <a:rPr lang="en-US" dirty="0"/>
              <a:t>Victims and alleged perpetrators can be anyone</a:t>
            </a:r>
          </a:p>
          <a:p>
            <a:r>
              <a:rPr lang="en-US" dirty="0"/>
              <a:t>Harassment can take place between two individuals or more </a:t>
            </a:r>
          </a:p>
        </p:txBody>
      </p:sp>
    </p:spTree>
    <p:extLst>
      <p:ext uri="{BB962C8B-B14F-4D97-AF65-F5344CB8AC3E}">
        <p14:creationId xmlns:p14="http://schemas.microsoft.com/office/powerpoint/2010/main" val="1463459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Affirmative Consent Definition</a:t>
            </a:r>
            <a:endParaRPr lang="en-US" dirty="0"/>
          </a:p>
        </p:txBody>
      </p:sp>
      <p:sp>
        <p:nvSpPr>
          <p:cNvPr id="3" name="Text Placeholder 2"/>
          <p:cNvSpPr>
            <a:spLocks noGrp="1"/>
          </p:cNvSpPr>
          <p:nvPr>
            <p:ph type="body" idx="1"/>
          </p:nvPr>
        </p:nvSpPr>
        <p:spPr>
          <a:xfrm>
            <a:off x="677334" y="1484417"/>
            <a:ext cx="8596668" cy="4940134"/>
          </a:xfrm>
        </p:spPr>
        <p:txBody>
          <a:bodyPr>
            <a:normAutofit fontScale="77500" lnSpcReduction="20000"/>
          </a:bodyPr>
          <a:lstStyle/>
          <a:p>
            <a:r>
              <a:rPr lang="en-US" dirty="0"/>
              <a:t>Affirmative consent is a knowing, voluntary, and mutual decision among all participants to engage in sexual activity</a:t>
            </a:r>
          </a:p>
          <a:p>
            <a:r>
              <a:rPr lang="en-US" dirty="0"/>
              <a:t>Consent can be given by words or actions, as long as those words or actions create clear permission regarding willingness to engage in the sexual activity</a:t>
            </a:r>
          </a:p>
          <a:p>
            <a:r>
              <a:rPr lang="en-US" dirty="0"/>
              <a:t>Silence or lack of resistance, in and of itself, does not demonstrate consent</a:t>
            </a:r>
          </a:p>
          <a:p>
            <a:r>
              <a:rPr lang="en-US" dirty="0"/>
              <a:t>The definition of consent does not vary based upon a participant's sex, sexual orientation, gender identity, or gender expression</a:t>
            </a:r>
          </a:p>
          <a:p>
            <a:r>
              <a:rPr lang="en-US" sz="1600" dirty="0"/>
              <a:t>Consent to any sexual act, or prior consensual sexual activity between or with any party, does not necessarily constitute consent to any other sexual act</a:t>
            </a:r>
          </a:p>
          <a:p>
            <a:r>
              <a:rPr lang="en-US" sz="1600" dirty="0"/>
              <a:t>Consent is required regardless of whether the person initiating the act is under the influence of drugs and/or alcohol</a:t>
            </a:r>
          </a:p>
          <a:p>
            <a:pPr lvl="0"/>
            <a:r>
              <a:rPr lang="en-US" sz="1600" dirty="0"/>
              <a:t>Consent may be initially given but withdrawn at any time</a:t>
            </a:r>
          </a:p>
          <a:p>
            <a:pPr lvl="0"/>
            <a:r>
              <a:rPr lang="en-US" sz="1600" dirty="0"/>
              <a:t>Consent cannot be given when a person is incapacitated, which occurs when an individual lacks the ability to knowingly choose to participate in sexual activity </a:t>
            </a:r>
          </a:p>
          <a:p>
            <a:pPr lvl="1"/>
            <a:r>
              <a:rPr lang="en-US" sz="1400" dirty="0"/>
              <a:t>Incapacitation may be caused by the lack of consciousness or being asleep, being involuntarily restrained, or if an individual otherwise cannot consent. </a:t>
            </a:r>
          </a:p>
          <a:p>
            <a:pPr lvl="1"/>
            <a:r>
              <a:rPr lang="en-US" sz="1400" dirty="0"/>
              <a:t>Depending on the degree of intoxication, someone who is under the influence of alcohol, drugs, or other intoxicants may be incapacitated and therefore unable to consent</a:t>
            </a:r>
          </a:p>
          <a:p>
            <a:pPr lvl="0"/>
            <a:r>
              <a:rPr lang="en-US" sz="1600" dirty="0"/>
              <a:t>Consent cannot be given when it is the result of any coercion, intimidation, force, or threat of harm</a:t>
            </a:r>
          </a:p>
          <a:p>
            <a:pPr lvl="0"/>
            <a:r>
              <a:rPr lang="en-US" sz="1600" dirty="0"/>
              <a:t>When consent is withdrawn or can no longer be given, sexual activity must stop</a:t>
            </a:r>
          </a:p>
          <a:p>
            <a:endParaRPr lang="en-US" dirty="0"/>
          </a:p>
        </p:txBody>
      </p:sp>
    </p:spTree>
    <p:extLst>
      <p:ext uri="{BB962C8B-B14F-4D97-AF65-F5344CB8AC3E}">
        <p14:creationId xmlns:p14="http://schemas.microsoft.com/office/powerpoint/2010/main" val="291321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as an RA…</a:t>
            </a:r>
          </a:p>
        </p:txBody>
      </p:sp>
      <p:sp>
        <p:nvSpPr>
          <p:cNvPr id="3" name="Text Placeholder 2"/>
          <p:cNvSpPr>
            <a:spLocks noGrp="1"/>
          </p:cNvSpPr>
          <p:nvPr>
            <p:ph type="body" idx="1"/>
          </p:nvPr>
        </p:nvSpPr>
        <p:spPr>
          <a:xfrm>
            <a:off x="677334" y="1436915"/>
            <a:ext cx="8596668" cy="4604448"/>
          </a:xfrm>
        </p:spPr>
        <p:txBody>
          <a:bodyPr>
            <a:normAutofit/>
          </a:bodyPr>
          <a:lstStyle/>
          <a:p>
            <a:pPr marL="137160" indent="0">
              <a:buNone/>
            </a:pPr>
            <a:endParaRPr lang="en-US" dirty="0"/>
          </a:p>
          <a:p>
            <a:r>
              <a:rPr lang="en-US" dirty="0"/>
              <a:t>The College is committed to ensuring a community that is safe for all who study, live, work and visit here</a:t>
            </a:r>
          </a:p>
          <a:p>
            <a:pPr lvl="1"/>
            <a:r>
              <a:rPr lang="en-US" dirty="0"/>
              <a:t>Comply with College policies and the law</a:t>
            </a:r>
          </a:p>
          <a:p>
            <a:pPr lvl="1"/>
            <a:r>
              <a:rPr lang="en-US" dirty="0"/>
              <a:t>Be an active bystander</a:t>
            </a:r>
          </a:p>
          <a:p>
            <a:pPr lvl="1"/>
            <a:r>
              <a:rPr lang="en-US" dirty="0"/>
              <a:t>Speak up – Say “no” or “stop” or “that’s unacceptable”</a:t>
            </a:r>
          </a:p>
          <a:p>
            <a:r>
              <a:rPr lang="en-US" dirty="0"/>
              <a:t>Members of the campus community </a:t>
            </a:r>
            <a:r>
              <a:rPr lang="en-US" sz="2400" dirty="0">
                <a:solidFill>
                  <a:srgbClr val="00B050"/>
                </a:solidFill>
                <a:latin typeface="Arial Narrow" panose="020B0606020202030204" pitchFamily="34" charset="0"/>
              </a:rPr>
              <a:t>(that means you!)</a:t>
            </a:r>
            <a:r>
              <a:rPr lang="en-US" dirty="0">
                <a:solidFill>
                  <a:srgbClr val="00B050"/>
                </a:solidFill>
                <a:latin typeface="Arial Narrow" panose="020B0606020202030204" pitchFamily="34" charset="0"/>
              </a:rPr>
              <a:t> </a:t>
            </a:r>
            <a:r>
              <a:rPr lang="en-US" dirty="0"/>
              <a:t>must </a:t>
            </a:r>
            <a:r>
              <a:rPr lang="en-US" u="sng" dirty="0"/>
              <a:t>always</a:t>
            </a:r>
            <a:r>
              <a:rPr lang="en-US" dirty="0"/>
              <a:t> report incidents of sex discrimination, sexual harassment or sexual violence</a:t>
            </a:r>
          </a:p>
          <a:p>
            <a:pPr marL="137160" indent="0">
              <a:buNone/>
            </a:pPr>
            <a:endParaRPr lang="en-US" dirty="0"/>
          </a:p>
          <a:p>
            <a:endParaRPr lang="en-US" dirty="0"/>
          </a:p>
        </p:txBody>
      </p:sp>
    </p:spTree>
    <p:extLst>
      <p:ext uri="{BB962C8B-B14F-4D97-AF65-F5344CB8AC3E}">
        <p14:creationId xmlns:p14="http://schemas.microsoft.com/office/powerpoint/2010/main" val="2312778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What Should I Report?</a:t>
            </a:r>
          </a:p>
        </p:txBody>
      </p:sp>
      <p:sp>
        <p:nvSpPr>
          <p:cNvPr id="3" name="Text Placeholder 2"/>
          <p:cNvSpPr>
            <a:spLocks noGrp="1"/>
          </p:cNvSpPr>
          <p:nvPr>
            <p:ph type="body" idx="1"/>
          </p:nvPr>
        </p:nvSpPr>
        <p:spPr>
          <a:xfrm>
            <a:off x="677334" y="1543793"/>
            <a:ext cx="8596668" cy="4497570"/>
          </a:xfrm>
        </p:spPr>
        <p:txBody>
          <a:bodyPr/>
          <a:lstStyle/>
          <a:p>
            <a:r>
              <a:rPr lang="en-US" dirty="0">
                <a:latin typeface="Bookman Old Style" panose="02050604050505020204" pitchFamily="18" charset="0"/>
              </a:rPr>
              <a:t>Any observed, experienced, or known sex discrimination, including sexual harassment and sexual violence </a:t>
            </a:r>
          </a:p>
          <a:p>
            <a:pPr lvl="1"/>
            <a:r>
              <a:rPr lang="en-US" dirty="0">
                <a:latin typeface="Bookman Old Style" panose="02050604050505020204" pitchFamily="18" charset="0"/>
              </a:rPr>
              <a:t>Doesn’t matter if it occurred on-campus, off-campus, at a nearby private college campus, last week, or two years ago </a:t>
            </a:r>
          </a:p>
          <a:p>
            <a:endParaRPr lang="en-US" dirty="0"/>
          </a:p>
        </p:txBody>
      </p:sp>
      <p:sp>
        <p:nvSpPr>
          <p:cNvPr id="4" name="Rectangle 3"/>
          <p:cNvSpPr/>
          <p:nvPr/>
        </p:nvSpPr>
        <p:spPr>
          <a:xfrm>
            <a:off x="1021278" y="3823856"/>
            <a:ext cx="8252724" cy="1015663"/>
          </a:xfrm>
          <a:prstGeom prst="rect">
            <a:avLst/>
          </a:prstGeom>
        </p:spPr>
        <p:txBody>
          <a:bodyPr wrap="square">
            <a:spAutoFit/>
          </a:bodyPr>
          <a:lstStyle/>
          <a:p>
            <a:r>
              <a:rPr lang="en-US" sz="2000" u="sng" dirty="0"/>
              <a:t>You should report if you </a:t>
            </a:r>
            <a:r>
              <a:rPr lang="en-US" sz="2000" dirty="0"/>
              <a:t> experience, observe, or hear about an incident of sexual harassment or sex discrimination should report it to the Title IX Coordinator or another campus official as soon as possible </a:t>
            </a:r>
          </a:p>
        </p:txBody>
      </p:sp>
    </p:spTree>
    <p:extLst>
      <p:ext uri="{BB962C8B-B14F-4D97-AF65-F5344CB8AC3E}">
        <p14:creationId xmlns:p14="http://schemas.microsoft.com/office/powerpoint/2010/main" val="2668339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3200" b="1" dirty="0">
                <a:latin typeface="Merriweather"/>
                <a:ea typeface="Merriweather"/>
                <a:cs typeface="Merriweather"/>
                <a:sym typeface="Merriweather"/>
              </a:rPr>
              <a:t>Who Can Make a Report?</a:t>
            </a:r>
            <a:br>
              <a:rPr lang="en-US" b="1" dirty="0">
                <a:latin typeface="Merriweather"/>
                <a:ea typeface="Merriweather"/>
                <a:cs typeface="Merriweather"/>
                <a:sym typeface="Merriweather"/>
              </a:rPr>
            </a:br>
            <a:endParaRPr sz="2000" b="1" dirty="0">
              <a:latin typeface="Merriweather"/>
              <a:ea typeface="Merriweather"/>
              <a:cs typeface="Merriweather"/>
              <a:sym typeface="Merriweather"/>
            </a:endParaRPr>
          </a:p>
        </p:txBody>
      </p:sp>
      <p:sp>
        <p:nvSpPr>
          <p:cNvPr id="294" name="Google Shape;294;p38"/>
          <p:cNvSpPr txBox="1">
            <a:spLocks noGrp="1"/>
          </p:cNvSpPr>
          <p:nvPr>
            <p:ph type="body" idx="1"/>
          </p:nvPr>
        </p:nvSpPr>
        <p:spPr>
          <a:xfrm>
            <a:off x="677334" y="1531917"/>
            <a:ext cx="8596800" cy="4509472"/>
          </a:xfrm>
          <a:prstGeom prst="rect">
            <a:avLst/>
          </a:prstGeom>
        </p:spPr>
        <p:txBody>
          <a:bodyPr spcFirstLastPara="1" wrap="square" lIns="91425" tIns="45700" rIns="91425" bIns="45700" anchor="t" anchorCtr="0">
            <a:normAutofit/>
          </a:bodyPr>
          <a:lstStyle/>
          <a:p>
            <a:pPr marL="457200" lvl="0" indent="-368300" algn="l" rtl="0">
              <a:lnSpc>
                <a:spcPct val="200000"/>
              </a:lnSpc>
              <a:spcBef>
                <a:spcPts val="1000"/>
              </a:spcBef>
              <a:spcAft>
                <a:spcPts val="0"/>
              </a:spcAft>
              <a:buSzPts val="2200"/>
              <a:buFont typeface="Merriweather"/>
              <a:buChar char="►"/>
            </a:pPr>
            <a:r>
              <a:rPr lang="en-US" sz="2200" dirty="0">
                <a:latin typeface="Merriweather"/>
                <a:ea typeface="Merriweather"/>
                <a:cs typeface="Merriweather"/>
                <a:sym typeface="Merriweather"/>
              </a:rPr>
              <a:t>Anyone with knowledge of an alleged violation of our policy can make a report. </a:t>
            </a:r>
            <a:endParaRPr sz="2200" dirty="0">
              <a:latin typeface="Merriweather"/>
              <a:ea typeface="Merriweather"/>
              <a:cs typeface="Merriweather"/>
              <a:sym typeface="Merriweather"/>
            </a:endParaRPr>
          </a:p>
          <a:p>
            <a:pPr marL="457200" lvl="0" indent="-368300" algn="l" rtl="0">
              <a:lnSpc>
                <a:spcPct val="200000"/>
              </a:lnSpc>
              <a:spcBef>
                <a:spcPts val="0"/>
              </a:spcBef>
              <a:spcAft>
                <a:spcPts val="0"/>
              </a:spcAft>
              <a:buSzPts val="2200"/>
              <a:buFont typeface="Merriweather"/>
              <a:buChar char="►"/>
            </a:pPr>
            <a:r>
              <a:rPr lang="en-US" sz="2200" dirty="0">
                <a:latin typeface="Merriweather"/>
                <a:ea typeface="Merriweather"/>
                <a:cs typeface="Merriweather"/>
                <a:sym typeface="Merriweather"/>
              </a:rPr>
              <a:t>A report can be made at any time. There is no statue of limitations on allegations of a Title IX violation made through the College.</a:t>
            </a:r>
            <a:endParaRPr sz="2200" dirty="0">
              <a:latin typeface="Merriweather"/>
              <a:ea typeface="Merriweather"/>
              <a:cs typeface="Merriweather"/>
              <a:sym typeface="Merriweathe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latin typeface="Bookman Old Style" panose="02050604050505020204" pitchFamily="18" charset="0"/>
              </a:rPr>
              <a:t>Who Do I Tell?</a:t>
            </a:r>
            <a:endParaRPr lang="en-US" dirty="0">
              <a:latin typeface="Bookman Old Style" panose="02050604050505020204" pitchFamily="18" charset="0"/>
            </a:endParaRPr>
          </a:p>
        </p:txBody>
      </p:sp>
      <p:sp>
        <p:nvSpPr>
          <p:cNvPr id="3" name="Text Placeholder 2"/>
          <p:cNvSpPr>
            <a:spLocks noGrp="1"/>
          </p:cNvSpPr>
          <p:nvPr>
            <p:ph type="body" idx="1"/>
          </p:nvPr>
        </p:nvSpPr>
        <p:spPr>
          <a:xfrm>
            <a:off x="677334" y="1496291"/>
            <a:ext cx="8596668" cy="4545071"/>
          </a:xfrm>
        </p:spPr>
        <p:txBody>
          <a:bodyPr/>
          <a:lstStyle/>
          <a:p>
            <a:r>
              <a:rPr lang="en-US" dirty="0"/>
              <a:t>As a resident advisor (RA)- </a:t>
            </a:r>
            <a:r>
              <a:rPr lang="en-US" i="1" dirty="0"/>
              <a:t>if it’s emergency call public safety and 911</a:t>
            </a:r>
          </a:p>
          <a:p>
            <a:pPr marL="137160" indent="0">
              <a:buNone/>
            </a:pPr>
            <a:endParaRPr lang="en-US" dirty="0"/>
          </a:p>
          <a:p>
            <a:pPr lvl="1"/>
            <a:r>
              <a:rPr lang="en-US" dirty="0"/>
              <a:t>Director of Residence Life </a:t>
            </a:r>
          </a:p>
          <a:p>
            <a:pPr lvl="1"/>
            <a:r>
              <a:rPr lang="en-US" dirty="0"/>
              <a:t>Administrator on call </a:t>
            </a:r>
          </a:p>
          <a:p>
            <a:pPr lvl="1"/>
            <a:r>
              <a:rPr lang="en-US" dirty="0"/>
              <a:t>Public Safety </a:t>
            </a:r>
          </a:p>
          <a:p>
            <a:pPr lvl="1"/>
            <a:r>
              <a:rPr lang="en-US" dirty="0"/>
              <a:t>Wellness Center – </a:t>
            </a:r>
            <a:r>
              <a:rPr lang="en-US" b="1" i="1" dirty="0"/>
              <a:t>counselor (Dr. Nicole Sacco is the </a:t>
            </a:r>
            <a:r>
              <a:rPr lang="en-US" sz="2000" b="1" i="1" dirty="0">
                <a:solidFill>
                  <a:schemeClr val="tx1"/>
                </a:solidFill>
                <a:latin typeface="Ink Free" panose="03080402000500000000" pitchFamily="66" charset="0"/>
              </a:rPr>
              <a:t>confidential resource for Title IX)</a:t>
            </a:r>
          </a:p>
          <a:p>
            <a:pPr lvl="1"/>
            <a:r>
              <a:rPr lang="en-US" dirty="0"/>
              <a:t>Title IX Coordinator</a:t>
            </a:r>
          </a:p>
          <a:p>
            <a:pPr lvl="1"/>
            <a:endParaRPr lang="en-US" dirty="0"/>
          </a:p>
          <a:p>
            <a:pPr lvl="1"/>
            <a:r>
              <a:rPr lang="en-US" dirty="0"/>
              <a:t>How to make a report using the sexual misconduct/Title IX report form</a:t>
            </a:r>
          </a:p>
          <a:p>
            <a:endParaRPr lang="en-US" dirty="0"/>
          </a:p>
        </p:txBody>
      </p:sp>
    </p:spTree>
    <p:extLst>
      <p:ext uri="{BB962C8B-B14F-4D97-AF65-F5344CB8AC3E}">
        <p14:creationId xmlns:p14="http://schemas.microsoft.com/office/powerpoint/2010/main" val="170294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677334" y="308758"/>
            <a:ext cx="8596800" cy="1258785"/>
          </a:xfrm>
          <a:prstGeom prst="rect">
            <a:avLst/>
          </a:prstGeom>
        </p:spPr>
        <p:txBody>
          <a:bodyPr spcFirstLastPara="1" wrap="square" lIns="91425" tIns="45700" rIns="91425" bIns="45700" anchor="t" anchorCtr="0">
            <a:normAutofit/>
          </a:bodyPr>
          <a:lstStyle/>
          <a:p>
            <a:pPr marL="2286000" lvl="0" indent="457200" rtl="0">
              <a:spcBef>
                <a:spcPts val="0"/>
              </a:spcBef>
              <a:spcAft>
                <a:spcPts val="0"/>
              </a:spcAft>
              <a:buNone/>
            </a:pPr>
            <a:r>
              <a:rPr lang="en-US" dirty="0">
                <a:latin typeface="Merriweather" panose="020B0604020202020204" charset="0"/>
              </a:rPr>
              <a:t>   </a:t>
            </a:r>
            <a:br>
              <a:rPr lang="en-US" dirty="0">
                <a:latin typeface="Merriweather" panose="020B0604020202020204" charset="0"/>
              </a:rPr>
            </a:br>
            <a:r>
              <a:rPr lang="en-US" b="1" dirty="0">
                <a:latin typeface="Bookman Old Style" panose="02050604050505020204" pitchFamily="18" charset="0"/>
              </a:rPr>
              <a:t>WHO’S  WHO </a:t>
            </a:r>
            <a:endParaRPr b="1" dirty="0">
              <a:latin typeface="Bookman Old Style" panose="02050604050505020204" pitchFamily="18" charset="0"/>
            </a:endParaRPr>
          </a:p>
        </p:txBody>
      </p:sp>
      <p:sp>
        <p:nvSpPr>
          <p:cNvPr id="157" name="Google Shape;157;p19"/>
          <p:cNvSpPr txBox="1">
            <a:spLocks noGrp="1"/>
          </p:cNvSpPr>
          <p:nvPr>
            <p:ph type="body" idx="1"/>
          </p:nvPr>
        </p:nvSpPr>
        <p:spPr>
          <a:xfrm>
            <a:off x="945125" y="1401287"/>
            <a:ext cx="8596800" cy="4682065"/>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b="1" u="sng" dirty="0">
                <a:solidFill>
                  <a:schemeClr val="dk1"/>
                </a:solidFill>
                <a:latin typeface="Times New Roman"/>
                <a:ea typeface="Times New Roman"/>
                <a:cs typeface="Times New Roman"/>
                <a:sym typeface="Times New Roman"/>
              </a:rPr>
              <a:t>TITLE IX :</a:t>
            </a:r>
          </a:p>
          <a:p>
            <a:pPr marL="0" lvl="0" indent="0" algn="l" rtl="0">
              <a:lnSpc>
                <a:spcPct val="115000"/>
              </a:lnSpc>
              <a:spcBef>
                <a:spcPts val="1200"/>
              </a:spcBef>
              <a:spcAft>
                <a:spcPts val="0"/>
              </a:spcAft>
              <a:buNone/>
            </a:pPr>
            <a:endParaRPr b="1" u="sng"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1700" b="1" dirty="0">
                <a:solidFill>
                  <a:schemeClr val="dk1"/>
                </a:solidFill>
                <a:latin typeface="Times New Roman"/>
                <a:ea typeface="Times New Roman"/>
                <a:cs typeface="Times New Roman"/>
                <a:sym typeface="Times New Roman"/>
              </a:rPr>
              <a:t>Cheryl Smith, Director of Human Resources, Title IX Coordinator</a:t>
            </a:r>
          </a:p>
          <a:p>
            <a:pPr marL="0" lvl="0" indent="0" algn="l" rtl="0">
              <a:lnSpc>
                <a:spcPct val="115000"/>
              </a:lnSpc>
              <a:spcBef>
                <a:spcPts val="1200"/>
              </a:spcBef>
              <a:spcAft>
                <a:spcPts val="0"/>
              </a:spcAft>
              <a:buClr>
                <a:schemeClr val="dk1"/>
              </a:buClr>
              <a:buSzPts val="1100"/>
              <a:buFont typeface="Arial"/>
              <a:buNone/>
            </a:pPr>
            <a:r>
              <a:rPr lang="en-US" sz="1700" b="1" dirty="0">
                <a:solidFill>
                  <a:schemeClr val="dk1"/>
                </a:solidFill>
                <a:latin typeface="Times New Roman"/>
                <a:ea typeface="Times New Roman"/>
                <a:cs typeface="Times New Roman"/>
                <a:sym typeface="Times New Roman"/>
              </a:rPr>
              <a:t>Teresa Winters,</a:t>
            </a:r>
            <a:r>
              <a:rPr lang="en-US" sz="1700" dirty="0">
                <a:solidFill>
                  <a:schemeClr val="dk1"/>
                </a:solidFill>
                <a:latin typeface="Times New Roman"/>
                <a:ea typeface="Times New Roman"/>
                <a:cs typeface="Times New Roman"/>
                <a:sym typeface="Times New Roman"/>
              </a:rPr>
              <a:t> Dean of Students- Deputy Title IX Coordinator</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1700" b="1" dirty="0">
                <a:solidFill>
                  <a:schemeClr val="dk1"/>
                </a:solidFill>
                <a:latin typeface="Times New Roman"/>
                <a:ea typeface="Times New Roman"/>
                <a:cs typeface="Times New Roman"/>
                <a:sym typeface="Times New Roman"/>
              </a:rPr>
              <a:t>Katie Longley,</a:t>
            </a:r>
            <a:r>
              <a:rPr lang="en-US" sz="1700" dirty="0">
                <a:solidFill>
                  <a:schemeClr val="dk1"/>
                </a:solidFill>
                <a:latin typeface="Times New Roman"/>
                <a:ea typeface="Times New Roman"/>
                <a:cs typeface="Times New Roman"/>
                <a:sym typeface="Times New Roman"/>
              </a:rPr>
              <a:t> Vice President of Finance and Administration, Deputy Title IX Coordinator</a:t>
            </a:r>
            <a:endParaRPr sz="17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ookman Old Style" panose="02050604050505020204" pitchFamily="18" charset="0"/>
              </a:rPr>
              <a:t>What is a Title IX Coordinator?</a:t>
            </a:r>
          </a:p>
        </p:txBody>
      </p:sp>
      <p:sp>
        <p:nvSpPr>
          <p:cNvPr id="3" name="Text Placeholder 2"/>
          <p:cNvSpPr>
            <a:spLocks noGrp="1"/>
          </p:cNvSpPr>
          <p:nvPr>
            <p:ph type="body" idx="1"/>
          </p:nvPr>
        </p:nvSpPr>
        <p:spPr>
          <a:xfrm>
            <a:off x="677334" y="1626199"/>
            <a:ext cx="8596668" cy="4940856"/>
          </a:xfrm>
        </p:spPr>
        <p:txBody>
          <a:bodyPr>
            <a:normAutofit fontScale="55000" lnSpcReduction="20000"/>
          </a:bodyPr>
          <a:lstStyle/>
          <a:p>
            <a:pPr lvl="1"/>
            <a:r>
              <a:rPr lang="en-US" sz="3200" dirty="0"/>
              <a:t>Position is required by law</a:t>
            </a:r>
          </a:p>
          <a:p>
            <a:pPr lvl="1"/>
            <a:r>
              <a:rPr lang="en-US" sz="3200" dirty="0"/>
              <a:t>The Title IX Coordinator</a:t>
            </a:r>
            <a:r>
              <a:rPr lang="en-US" sz="3200" b="1" i="1" dirty="0"/>
              <a:t> </a:t>
            </a:r>
            <a:r>
              <a:rPr lang="en-US" sz="3200" dirty="0"/>
              <a:t>oversees the processes that address reported concerns or claims of sex or gender based harassment, discrimination, misconduct or violence </a:t>
            </a:r>
          </a:p>
          <a:p>
            <a:pPr lvl="1"/>
            <a:r>
              <a:rPr lang="en-US" sz="3200" dirty="0"/>
              <a:t>The Title IX Coordinator</a:t>
            </a:r>
            <a:r>
              <a:rPr lang="en-US" sz="3200" b="1" i="1" dirty="0"/>
              <a:t> </a:t>
            </a:r>
            <a:r>
              <a:rPr lang="en-US" sz="3200" dirty="0"/>
              <a:t>works closely with Student Affairs, Academic Affairs, Human Resources, Wellness Center, Public Safety, Diversity &amp; Inclusion, and other offices </a:t>
            </a:r>
          </a:p>
          <a:p>
            <a:pPr lvl="2"/>
            <a:r>
              <a:rPr lang="en-US" sz="2900" dirty="0"/>
              <a:t>to provide educational programming for the campus community</a:t>
            </a:r>
          </a:p>
          <a:p>
            <a:pPr lvl="2"/>
            <a:r>
              <a:rPr lang="en-US" sz="2900" dirty="0"/>
              <a:t>to investigate claims of sexual discrimination, harassment, sexual assault, violence or misconduct</a:t>
            </a:r>
          </a:p>
          <a:p>
            <a:pPr lvl="2"/>
            <a:r>
              <a:rPr lang="en-US" sz="2900" dirty="0"/>
              <a:t>to identify the appropriate responses or resolutions as may be prescribed by policy and law</a:t>
            </a:r>
          </a:p>
          <a:p>
            <a:pPr lvl="1"/>
            <a:r>
              <a:rPr lang="en-US" sz="3200" dirty="0"/>
              <a:t>The Title IX Coordinator also works with the complainant(s) to assist them in accessing any appropriate internal and external support services </a:t>
            </a:r>
          </a:p>
          <a:p>
            <a:pPr lvl="2">
              <a:buFont typeface="Calibri" panose="020F0502020204030204" pitchFamily="34" charset="0"/>
              <a:buChar char="→"/>
            </a:pPr>
            <a:r>
              <a:rPr lang="en-US" sz="2900" dirty="0"/>
              <a:t>Our Title IX Coordinator is </a:t>
            </a:r>
            <a:r>
              <a:rPr lang="en-US" sz="2900" b="1" dirty="0">
                <a:solidFill>
                  <a:schemeClr val="tx1"/>
                </a:solidFill>
                <a:latin typeface="Bookman Old Style" panose="02050604050505020204" pitchFamily="18" charset="0"/>
              </a:rPr>
              <a:t>Cheryl Smith, smithc911@elms.edu,</a:t>
            </a:r>
            <a:r>
              <a:rPr lang="en-US" sz="2900" dirty="0">
                <a:solidFill>
                  <a:schemeClr val="tx1"/>
                </a:solidFill>
                <a:latin typeface="Bookman Old Style" panose="02050604050505020204" pitchFamily="18" charset="0"/>
              </a:rPr>
              <a:t> </a:t>
            </a:r>
            <a:r>
              <a:rPr lang="en-US" sz="2900" dirty="0"/>
              <a:t>Director of Human Resources</a:t>
            </a:r>
          </a:p>
          <a:p>
            <a:endParaRPr lang="en-US" dirty="0"/>
          </a:p>
        </p:txBody>
      </p:sp>
    </p:spTree>
    <p:extLst>
      <p:ext uri="{BB962C8B-B14F-4D97-AF65-F5344CB8AC3E}">
        <p14:creationId xmlns:p14="http://schemas.microsoft.com/office/powerpoint/2010/main" val="185553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we here?</a:t>
            </a:r>
          </a:p>
        </p:txBody>
      </p:sp>
      <p:sp>
        <p:nvSpPr>
          <p:cNvPr id="3" name="Text Placeholder 2"/>
          <p:cNvSpPr>
            <a:spLocks noGrp="1"/>
          </p:cNvSpPr>
          <p:nvPr>
            <p:ph type="body" idx="1"/>
          </p:nvPr>
        </p:nvSpPr>
        <p:spPr>
          <a:xfrm>
            <a:off x="677334" y="1698171"/>
            <a:ext cx="8596668" cy="4343191"/>
          </a:xfrm>
        </p:spPr>
        <p:txBody>
          <a:bodyPr>
            <a:normAutofit/>
          </a:bodyPr>
          <a:lstStyle/>
          <a:p>
            <a:r>
              <a:rPr lang="en-US" sz="2800" dirty="0"/>
              <a:t>As student leaders, resident advisors, you play a key role in keeping students safe on campus and in the residence halls. </a:t>
            </a:r>
          </a:p>
          <a:p>
            <a:r>
              <a:rPr lang="en-US" sz="2800" dirty="0"/>
              <a:t>Training will help you understand the Massachusetts Law and Federal Laws related to sexual harassment, gender discrimination, sexual misconduct</a:t>
            </a:r>
          </a:p>
          <a:p>
            <a:r>
              <a:rPr lang="en-US" sz="2800" dirty="0"/>
              <a:t>Title IX- Clery Act- Violence Against Woman Act (VAWA)</a:t>
            </a:r>
          </a:p>
          <a:p>
            <a:pPr marL="137160" indent="0">
              <a:buNone/>
            </a:pPr>
            <a:endParaRPr lang="en-US" sz="2800" dirty="0"/>
          </a:p>
        </p:txBody>
      </p:sp>
    </p:spTree>
    <p:extLst>
      <p:ext uri="{BB962C8B-B14F-4D97-AF65-F5344CB8AC3E}">
        <p14:creationId xmlns:p14="http://schemas.microsoft.com/office/powerpoint/2010/main" val="3852007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b="1" dirty="0">
                <a:latin typeface="Merriweather"/>
                <a:ea typeface="Merriweather"/>
                <a:cs typeface="Merriweather"/>
                <a:sym typeface="Merriweather"/>
              </a:rPr>
              <a:t>Scope of Title IX Coverage</a:t>
            </a:r>
            <a:br>
              <a:rPr lang="en-US" b="1" dirty="0">
                <a:latin typeface="Merriweather"/>
                <a:ea typeface="Merriweather"/>
                <a:cs typeface="Merriweather"/>
                <a:sym typeface="Merriweather"/>
              </a:rPr>
            </a:br>
            <a:endParaRPr sz="2000" b="1" dirty="0">
              <a:latin typeface="Merriweather"/>
              <a:ea typeface="Merriweather"/>
              <a:cs typeface="Merriweather"/>
              <a:sym typeface="Merriweather"/>
            </a:endParaRPr>
          </a:p>
        </p:txBody>
      </p:sp>
      <p:sp>
        <p:nvSpPr>
          <p:cNvPr id="191" name="Google Shape;191;p24"/>
          <p:cNvSpPr txBox="1">
            <a:spLocks noGrp="1"/>
          </p:cNvSpPr>
          <p:nvPr>
            <p:ph type="body" idx="1"/>
          </p:nvPr>
        </p:nvSpPr>
        <p:spPr>
          <a:xfrm>
            <a:off x="677325" y="1615044"/>
            <a:ext cx="8596800" cy="4426507"/>
          </a:xfrm>
          <a:prstGeom prst="rect">
            <a:avLst/>
          </a:prstGeom>
        </p:spPr>
        <p:txBody>
          <a:bodyPr spcFirstLastPara="1" wrap="square" lIns="91425" tIns="45700" rIns="91425" bIns="45700" anchor="t" anchorCtr="0">
            <a:normAutofit/>
          </a:bodyPr>
          <a:lstStyle/>
          <a:p>
            <a:pPr marL="0" indent="0">
              <a:buNone/>
            </a:pPr>
            <a:r>
              <a:rPr lang="en-US" sz="2000" dirty="0">
                <a:latin typeface="Merriweather" panose="020B0604020202020204" charset="0"/>
              </a:rPr>
              <a:t>Title IX prohibits discrimination on the basis of sex in any program or activity for staff, faculty, and students- including, but not limited to:</a:t>
            </a:r>
          </a:p>
          <a:p>
            <a:pPr marL="0" lvl="0" indent="0" algn="l" rtl="0">
              <a:spcBef>
                <a:spcPts val="1000"/>
              </a:spcBef>
              <a:spcAft>
                <a:spcPts val="0"/>
              </a:spcAft>
              <a:buNone/>
            </a:pPr>
            <a:endParaRPr lang="en-US" sz="2400" dirty="0">
              <a:latin typeface="Merriweather"/>
              <a:ea typeface="Merriweather"/>
              <a:cs typeface="Merriweather"/>
              <a:sym typeface="Merriweather"/>
            </a:endParaRPr>
          </a:p>
          <a:p>
            <a:pPr lvl="0"/>
            <a:r>
              <a:rPr lang="en-US" dirty="0"/>
              <a:t>Educational programs or activities, e.g., student services, academics, discipline, classroom assignment, grading, athletics, recreation and work environment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677325" y="446350"/>
            <a:ext cx="8596800" cy="14841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b="1" dirty="0">
                <a:latin typeface="Merriweather"/>
                <a:ea typeface="Merriweather"/>
                <a:cs typeface="Merriweather"/>
                <a:sym typeface="Merriweather"/>
              </a:rPr>
              <a:t>	Title IX Prohibited Conduct 	</a:t>
            </a:r>
            <a:endParaRPr sz="2000" b="1" dirty="0">
              <a:latin typeface="Merriweather"/>
              <a:ea typeface="Merriweather"/>
              <a:cs typeface="Merriweather"/>
              <a:sym typeface="Merriweather"/>
            </a:endParaRPr>
          </a:p>
        </p:txBody>
      </p:sp>
      <p:sp>
        <p:nvSpPr>
          <p:cNvPr id="184" name="Google Shape;184;p23"/>
          <p:cNvSpPr txBox="1">
            <a:spLocks noGrp="1"/>
          </p:cNvSpPr>
          <p:nvPr>
            <p:ph type="body" idx="1"/>
          </p:nvPr>
        </p:nvSpPr>
        <p:spPr>
          <a:xfrm>
            <a:off x="677325" y="1603169"/>
            <a:ext cx="8596800" cy="4339706"/>
          </a:xfrm>
          <a:prstGeom prst="rect">
            <a:avLst/>
          </a:prstGeom>
        </p:spPr>
        <p:txBody>
          <a:bodyPr spcFirstLastPara="1" wrap="square" lIns="91425" tIns="45700" rIns="91425" bIns="45700" anchor="t" anchorCtr="0">
            <a:normAutofit fontScale="70000" lnSpcReduction="20000"/>
          </a:bodyPr>
          <a:lstStyle/>
          <a:p>
            <a:pPr marL="0" lvl="0" indent="0" algn="l" rtl="0">
              <a:lnSpc>
                <a:spcPct val="150000"/>
              </a:lnSpc>
              <a:spcBef>
                <a:spcPts val="1200"/>
              </a:spcBef>
              <a:spcAft>
                <a:spcPts val="0"/>
              </a:spcAft>
              <a:buClr>
                <a:schemeClr val="dk1"/>
              </a:buClr>
              <a:buSzPct val="81481"/>
              <a:buFont typeface="Arial"/>
              <a:buNone/>
            </a:pPr>
            <a:endParaRPr sz="1350" b="1" u="sng" dirty="0">
              <a:solidFill>
                <a:srgbClr val="454545"/>
              </a:solidFill>
              <a:highlight>
                <a:srgbClr val="FFFFFF"/>
              </a:highlight>
            </a:endParaRPr>
          </a:p>
          <a:p>
            <a:pPr marL="457200" lvl="0" indent="-373380" algn="l" rtl="0">
              <a:lnSpc>
                <a:spcPct val="150000"/>
              </a:lnSpc>
              <a:spcBef>
                <a:spcPts val="200"/>
              </a:spcBef>
              <a:spcAft>
                <a:spcPts val="0"/>
              </a:spcAft>
              <a:buClr>
                <a:schemeClr val="accent3"/>
              </a:buClr>
              <a:buSzPct val="100000"/>
              <a:buFont typeface="Arial"/>
              <a:buChar char="➤"/>
            </a:pPr>
            <a:r>
              <a:rPr lang="en-US" sz="4500" dirty="0">
                <a:solidFill>
                  <a:schemeClr val="dk1"/>
                </a:solidFill>
                <a:highlight>
                  <a:srgbClr val="FFFFFF"/>
                </a:highlight>
                <a:latin typeface="Merriweather"/>
                <a:ea typeface="Merriweather"/>
                <a:cs typeface="Merriweather"/>
                <a:sym typeface="Merriweather"/>
              </a:rPr>
              <a:t>Quid Pro Quo</a:t>
            </a:r>
            <a:endParaRPr sz="4500" dirty="0">
              <a:solidFill>
                <a:schemeClr val="dk1"/>
              </a:solidFill>
              <a:highlight>
                <a:srgbClr val="FFFFFF"/>
              </a:highlight>
              <a:latin typeface="Merriweather"/>
              <a:ea typeface="Merriweather"/>
              <a:cs typeface="Merriweather"/>
              <a:sym typeface="Merriweather"/>
            </a:endParaRPr>
          </a:p>
          <a:p>
            <a:pPr marL="457200" lvl="0" indent="-373380" algn="l" rtl="0">
              <a:lnSpc>
                <a:spcPct val="150000"/>
              </a:lnSpc>
              <a:spcBef>
                <a:spcPts val="0"/>
              </a:spcBef>
              <a:spcAft>
                <a:spcPts val="0"/>
              </a:spcAft>
              <a:buClr>
                <a:schemeClr val="accent3"/>
              </a:buClr>
              <a:buSzPct val="100000"/>
              <a:buFont typeface="Arial"/>
              <a:buChar char="➤"/>
            </a:pPr>
            <a:r>
              <a:rPr lang="en-US" sz="4500" dirty="0">
                <a:solidFill>
                  <a:schemeClr val="dk1"/>
                </a:solidFill>
                <a:highlight>
                  <a:srgbClr val="FFFFFF"/>
                </a:highlight>
                <a:latin typeface="Merriweather"/>
                <a:ea typeface="Merriweather"/>
                <a:cs typeface="Merriweather"/>
                <a:sym typeface="Merriweather"/>
              </a:rPr>
              <a:t>Sexual Harassment</a:t>
            </a:r>
            <a:endParaRPr sz="4500" dirty="0">
              <a:solidFill>
                <a:schemeClr val="dk1"/>
              </a:solidFill>
              <a:highlight>
                <a:srgbClr val="FFFFFF"/>
              </a:highlight>
              <a:latin typeface="Merriweather"/>
              <a:ea typeface="Merriweather"/>
              <a:cs typeface="Merriweather"/>
              <a:sym typeface="Merriweather"/>
            </a:endParaRPr>
          </a:p>
          <a:p>
            <a:pPr marL="457200" lvl="0" indent="-373380" algn="l" rtl="0">
              <a:lnSpc>
                <a:spcPct val="150000"/>
              </a:lnSpc>
              <a:spcBef>
                <a:spcPts val="0"/>
              </a:spcBef>
              <a:spcAft>
                <a:spcPts val="0"/>
              </a:spcAft>
              <a:buClr>
                <a:schemeClr val="accent3"/>
              </a:buClr>
              <a:buSzPct val="100000"/>
              <a:buFont typeface="Arial"/>
              <a:buChar char="➤"/>
            </a:pPr>
            <a:r>
              <a:rPr lang="en-US" sz="4500" dirty="0">
                <a:solidFill>
                  <a:schemeClr val="dk1"/>
                </a:solidFill>
                <a:highlight>
                  <a:srgbClr val="FFFFFF"/>
                </a:highlight>
                <a:latin typeface="Merriweather"/>
                <a:ea typeface="Merriweather"/>
                <a:cs typeface="Merriweather"/>
                <a:sym typeface="Merriweather"/>
              </a:rPr>
              <a:t>Sexual Assault</a:t>
            </a:r>
            <a:endParaRPr sz="4500" dirty="0">
              <a:solidFill>
                <a:schemeClr val="dk1"/>
              </a:solidFill>
              <a:highlight>
                <a:srgbClr val="FFFFFF"/>
              </a:highlight>
              <a:latin typeface="Merriweather"/>
              <a:ea typeface="Merriweather"/>
              <a:cs typeface="Merriweather"/>
              <a:sym typeface="Merriweather"/>
            </a:endParaRPr>
          </a:p>
          <a:p>
            <a:pPr marL="457200" lvl="0" indent="-373380" algn="l" rtl="0">
              <a:lnSpc>
                <a:spcPct val="150000"/>
              </a:lnSpc>
              <a:spcBef>
                <a:spcPts val="0"/>
              </a:spcBef>
              <a:spcAft>
                <a:spcPts val="0"/>
              </a:spcAft>
              <a:buClr>
                <a:schemeClr val="accent3"/>
              </a:buClr>
              <a:buSzPct val="100000"/>
              <a:buFont typeface="Arial"/>
              <a:buChar char="➤"/>
            </a:pPr>
            <a:r>
              <a:rPr lang="en-US" sz="4500" dirty="0">
                <a:solidFill>
                  <a:schemeClr val="dk1"/>
                </a:solidFill>
                <a:highlight>
                  <a:srgbClr val="FFFFFF"/>
                </a:highlight>
                <a:latin typeface="Merriweather"/>
                <a:ea typeface="Merriweather"/>
                <a:cs typeface="Merriweather"/>
                <a:sym typeface="Merriweather"/>
              </a:rPr>
              <a:t>Dating Violence</a:t>
            </a:r>
            <a:endParaRPr sz="4500" dirty="0">
              <a:solidFill>
                <a:schemeClr val="dk1"/>
              </a:solidFill>
              <a:highlight>
                <a:srgbClr val="FFFFFF"/>
              </a:highlight>
              <a:latin typeface="Merriweather"/>
              <a:ea typeface="Merriweather"/>
              <a:cs typeface="Merriweather"/>
              <a:sym typeface="Merriweather"/>
            </a:endParaRPr>
          </a:p>
          <a:p>
            <a:pPr marL="457200" lvl="0" indent="-373380" algn="l" rtl="0">
              <a:lnSpc>
                <a:spcPct val="150000"/>
              </a:lnSpc>
              <a:spcBef>
                <a:spcPts val="0"/>
              </a:spcBef>
              <a:spcAft>
                <a:spcPts val="0"/>
              </a:spcAft>
              <a:buClr>
                <a:schemeClr val="accent3"/>
              </a:buClr>
              <a:buSzPct val="100000"/>
              <a:buFont typeface="Arial"/>
              <a:buChar char="➤"/>
            </a:pPr>
            <a:r>
              <a:rPr lang="en-US" sz="4500" dirty="0">
                <a:solidFill>
                  <a:schemeClr val="dk1"/>
                </a:solidFill>
                <a:highlight>
                  <a:srgbClr val="FFFFFF"/>
                </a:highlight>
                <a:latin typeface="Merriweather"/>
                <a:ea typeface="Merriweather"/>
                <a:cs typeface="Merriweather"/>
                <a:sym typeface="Merriweather"/>
              </a:rPr>
              <a:t>Domestic Violence</a:t>
            </a:r>
            <a:endParaRPr sz="4500" dirty="0">
              <a:solidFill>
                <a:schemeClr val="dk1"/>
              </a:solidFill>
              <a:highlight>
                <a:srgbClr val="FFFFFF"/>
              </a:highlight>
              <a:latin typeface="Merriweather"/>
              <a:ea typeface="Merriweather"/>
              <a:cs typeface="Merriweather"/>
              <a:sym typeface="Merriweather"/>
            </a:endParaRPr>
          </a:p>
          <a:p>
            <a:pPr marL="457200" lvl="0" indent="-373380" algn="l" rtl="0">
              <a:lnSpc>
                <a:spcPct val="150000"/>
              </a:lnSpc>
              <a:spcBef>
                <a:spcPts val="0"/>
              </a:spcBef>
              <a:spcAft>
                <a:spcPts val="0"/>
              </a:spcAft>
              <a:buClr>
                <a:schemeClr val="accent3"/>
              </a:buClr>
              <a:buSzPct val="100000"/>
              <a:buFont typeface="Arial"/>
              <a:buChar char="➤"/>
            </a:pPr>
            <a:r>
              <a:rPr lang="en-US" sz="4500" dirty="0">
                <a:solidFill>
                  <a:schemeClr val="dk1"/>
                </a:solidFill>
                <a:highlight>
                  <a:srgbClr val="FFFFFF"/>
                </a:highlight>
                <a:latin typeface="Merriweather"/>
                <a:ea typeface="Merriweather"/>
                <a:cs typeface="Merriweather"/>
                <a:sym typeface="Merriweather"/>
              </a:rPr>
              <a:t>Stalking</a:t>
            </a:r>
            <a:endParaRPr sz="4500" dirty="0">
              <a:solidFill>
                <a:schemeClr val="dk1"/>
              </a:solidFill>
              <a:highlight>
                <a:srgbClr val="FFFFFF"/>
              </a:highlight>
              <a:latin typeface="Merriweather"/>
              <a:ea typeface="Merriweather"/>
              <a:cs typeface="Merriweather"/>
              <a:sym typeface="Merriweather"/>
            </a:endParaRPr>
          </a:p>
          <a:p>
            <a:pPr marL="457200" lvl="0" indent="0" algn="l" rtl="0">
              <a:lnSpc>
                <a:spcPct val="150000"/>
              </a:lnSpc>
              <a:spcBef>
                <a:spcPts val="3700"/>
              </a:spcBef>
              <a:spcAft>
                <a:spcPts val="0"/>
              </a:spcAft>
              <a:buNone/>
            </a:pPr>
            <a:endParaRPr sz="4800" dirty="0">
              <a:solidFill>
                <a:schemeClr val="dk1"/>
              </a:solidFill>
              <a:highlight>
                <a:srgbClr val="FFFFFF"/>
              </a:highlight>
              <a:latin typeface="Merriweather"/>
              <a:ea typeface="Merriweather"/>
              <a:cs typeface="Merriweather"/>
              <a:sym typeface="Merriweather"/>
            </a:endParaRPr>
          </a:p>
          <a:p>
            <a:pPr marL="0" lvl="0" indent="0" algn="l" rtl="0">
              <a:spcBef>
                <a:spcPts val="3700"/>
              </a:spcBef>
              <a:spcAft>
                <a:spcPts val="0"/>
              </a:spcAft>
              <a:buNone/>
            </a:pPr>
            <a:endParaRPr dirty="0"/>
          </a:p>
        </p:txBody>
      </p:sp>
      <p:pic>
        <p:nvPicPr>
          <p:cNvPr id="2" name="Picture 1"/>
          <p:cNvPicPr>
            <a:picLocks noChangeAspect="1"/>
          </p:cNvPicPr>
          <p:nvPr/>
        </p:nvPicPr>
        <p:blipFill>
          <a:blip r:embed="rId3"/>
          <a:stretch>
            <a:fillRect/>
          </a:stretch>
        </p:blipFill>
        <p:spPr>
          <a:xfrm>
            <a:off x="7447003" y="1425041"/>
            <a:ext cx="1827122" cy="14841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0"/>
          <p:cNvSpPr txBox="1">
            <a:spLocks noGrp="1"/>
          </p:cNvSpPr>
          <p:nvPr>
            <p:ph type="title"/>
          </p:nvPr>
        </p:nvSpPr>
        <p:spPr>
          <a:xfrm>
            <a:off x="677325" y="334525"/>
            <a:ext cx="8596800" cy="15960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b="1" dirty="0">
                <a:latin typeface="Merriweather"/>
                <a:ea typeface="Merriweather"/>
                <a:cs typeface="Merriweather"/>
                <a:sym typeface="Merriweather"/>
              </a:rPr>
              <a:t>Bystander Intervention</a:t>
            </a:r>
            <a:br>
              <a:rPr lang="en-US" b="1" dirty="0">
                <a:latin typeface="Merriweather"/>
                <a:ea typeface="Merriweather"/>
                <a:cs typeface="Merriweather"/>
                <a:sym typeface="Merriweather"/>
              </a:rPr>
            </a:br>
            <a:endParaRPr sz="2000" b="1" dirty="0">
              <a:latin typeface="Merriweather"/>
              <a:ea typeface="Merriweather"/>
              <a:cs typeface="Merriweather"/>
              <a:sym typeface="Merriweather"/>
            </a:endParaRPr>
          </a:p>
        </p:txBody>
      </p:sp>
      <p:sp>
        <p:nvSpPr>
          <p:cNvPr id="308" name="Google Shape;308;p40"/>
          <p:cNvSpPr txBox="1">
            <a:spLocks noGrp="1"/>
          </p:cNvSpPr>
          <p:nvPr>
            <p:ph type="body" idx="1"/>
          </p:nvPr>
        </p:nvSpPr>
        <p:spPr>
          <a:xfrm>
            <a:off x="677323" y="1132525"/>
            <a:ext cx="9179196" cy="5292026"/>
          </a:xfrm>
          <a:prstGeom prst="rect">
            <a:avLst/>
          </a:prstGeom>
        </p:spPr>
        <p:txBody>
          <a:bodyPr spcFirstLastPara="1" wrap="square" lIns="91425" tIns="45700" rIns="91425" bIns="45700" anchor="t" anchorCtr="0">
            <a:normAutofit/>
          </a:bodyPr>
          <a:lstStyle/>
          <a:p>
            <a:pPr marL="0" lvl="0" indent="0" algn="l" rtl="0">
              <a:lnSpc>
                <a:spcPct val="150000"/>
              </a:lnSpc>
              <a:spcBef>
                <a:spcPts val="0"/>
              </a:spcBef>
              <a:spcAft>
                <a:spcPts val="0"/>
              </a:spcAft>
              <a:buNone/>
            </a:pPr>
            <a:r>
              <a:rPr lang="en-US" sz="1400" b="1" dirty="0">
                <a:solidFill>
                  <a:schemeClr val="dk1"/>
                </a:solidFill>
                <a:latin typeface="Merriweather"/>
                <a:ea typeface="Merriweather"/>
                <a:cs typeface="Merriweather"/>
                <a:sym typeface="Merriweather"/>
              </a:rPr>
              <a:t>It can be intimidating stepping-in to a situation where someone might be getting sexually harassed or assaulted. Try using some of these tools and tips to be a safe and effective bystander!    </a:t>
            </a:r>
          </a:p>
          <a:p>
            <a:pPr marL="0" lvl="0" indent="0" algn="l" rtl="0">
              <a:lnSpc>
                <a:spcPct val="150000"/>
              </a:lnSpc>
              <a:spcBef>
                <a:spcPts val="0"/>
              </a:spcBef>
              <a:spcAft>
                <a:spcPts val="0"/>
              </a:spcAft>
              <a:buNone/>
            </a:pPr>
            <a:r>
              <a:rPr lang="en-US" sz="1600" b="1" dirty="0">
                <a:solidFill>
                  <a:schemeClr val="dk1"/>
                </a:solidFill>
                <a:latin typeface="Merriweather"/>
                <a:ea typeface="Merriweather"/>
                <a:cs typeface="Merriweather"/>
                <a:sym typeface="Merriweather"/>
              </a:rPr>
              <a:t> </a:t>
            </a:r>
            <a:r>
              <a:rPr lang="en-US" sz="1600" b="1" dirty="0">
                <a:solidFill>
                  <a:schemeClr val="tx1"/>
                </a:solidFill>
                <a:latin typeface="Rockwell Extra Bold" panose="02060903040505020403" pitchFamily="18" charset="0"/>
                <a:ea typeface="Merriweather"/>
                <a:cs typeface="Merriweather"/>
                <a:sym typeface="Merriweather"/>
              </a:rPr>
              <a:t>CARE- create distraction, Ask, Report, Enlist</a:t>
            </a:r>
          </a:p>
          <a:p>
            <a:pPr marL="0" lvl="0" indent="0" algn="l" rtl="0">
              <a:lnSpc>
                <a:spcPct val="150000"/>
              </a:lnSpc>
              <a:spcBef>
                <a:spcPts val="0"/>
              </a:spcBef>
              <a:spcAft>
                <a:spcPts val="0"/>
              </a:spcAft>
              <a:buNone/>
            </a:pPr>
            <a:r>
              <a:rPr lang="en-US" sz="1600" b="1" dirty="0">
                <a:solidFill>
                  <a:schemeClr val="tx1"/>
                </a:solidFill>
                <a:latin typeface="Rockwell Extra Bold" panose="02060903040505020403" pitchFamily="18" charset="0"/>
                <a:ea typeface="Merriweather"/>
                <a:cs typeface="Merriweather"/>
                <a:sym typeface="Merriweather"/>
              </a:rPr>
              <a:t> Three D’s- Direct, Delegate, Distract</a:t>
            </a:r>
            <a:endParaRPr sz="1600" b="1" dirty="0">
              <a:solidFill>
                <a:schemeClr val="tx1"/>
              </a:solidFill>
              <a:latin typeface="Rockwell Extra Bold" panose="02060903040505020403" pitchFamily="18" charset="0"/>
              <a:ea typeface="Merriweather"/>
              <a:cs typeface="Merriweather"/>
              <a:sym typeface="Merriweather"/>
            </a:endParaRPr>
          </a:p>
          <a:p>
            <a:pPr marL="0" lvl="0" indent="0" algn="l" rtl="0">
              <a:lnSpc>
                <a:spcPct val="150000"/>
              </a:lnSpc>
              <a:spcBef>
                <a:spcPts val="0"/>
              </a:spcBef>
              <a:spcAft>
                <a:spcPts val="0"/>
              </a:spcAft>
              <a:buNone/>
            </a:pPr>
            <a:r>
              <a:rPr lang="en-US" sz="1350" b="1" dirty="0">
                <a:solidFill>
                  <a:schemeClr val="dk1"/>
                </a:solidFill>
                <a:latin typeface="Merriweather"/>
                <a:ea typeface="Merriweather"/>
                <a:cs typeface="Merriweather"/>
                <a:sym typeface="Merriweather"/>
              </a:rPr>
              <a:t>Public Safety 413-265-2278</a:t>
            </a:r>
            <a:endParaRPr sz="1350" b="1" dirty="0">
              <a:solidFill>
                <a:schemeClr val="dk1"/>
              </a:solidFill>
              <a:latin typeface="Merriweather"/>
              <a:ea typeface="Merriweather"/>
              <a:cs typeface="Merriweather"/>
              <a:sym typeface="Merriweather"/>
            </a:endParaRPr>
          </a:p>
        </p:txBody>
      </p:sp>
      <p:pic>
        <p:nvPicPr>
          <p:cNvPr id="309" name="Google Shape;309;p40"/>
          <p:cNvPicPr preferRelativeResize="0"/>
          <p:nvPr/>
        </p:nvPicPr>
        <p:blipFill>
          <a:blip r:embed="rId3">
            <a:alphaModFix/>
          </a:blip>
          <a:stretch>
            <a:fillRect/>
          </a:stretch>
        </p:blipFill>
        <p:spPr>
          <a:xfrm>
            <a:off x="807953" y="2993548"/>
            <a:ext cx="8596799" cy="3431003"/>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6"/>
          <p:cNvSpPr txBox="1">
            <a:spLocks noGrp="1"/>
          </p:cNvSpPr>
          <p:nvPr>
            <p:ph type="title"/>
          </p:nvPr>
        </p:nvSpPr>
        <p:spPr>
          <a:xfrm>
            <a:off x="525525" y="433550"/>
            <a:ext cx="8748600" cy="1497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b="1" dirty="0">
                <a:latin typeface="Merriweather"/>
                <a:ea typeface="Merriweather"/>
                <a:cs typeface="Merriweather"/>
                <a:sym typeface="Merriweather"/>
              </a:rPr>
              <a:t>Massachusetts Campus Safety Act</a:t>
            </a:r>
            <a:br>
              <a:rPr lang="en-US" b="1" dirty="0">
                <a:latin typeface="Merriweather"/>
                <a:ea typeface="Merriweather"/>
                <a:cs typeface="Merriweather"/>
                <a:sym typeface="Merriweather"/>
              </a:rPr>
            </a:br>
            <a:endParaRPr sz="2000" b="1" dirty="0">
              <a:latin typeface="Merriweather"/>
              <a:ea typeface="Merriweather"/>
              <a:cs typeface="Merriweather"/>
              <a:sym typeface="Merriweather"/>
            </a:endParaRPr>
          </a:p>
        </p:txBody>
      </p:sp>
      <p:sp>
        <p:nvSpPr>
          <p:cNvPr id="205" name="Google Shape;205;p26"/>
          <p:cNvSpPr txBox="1">
            <a:spLocks noGrp="1"/>
          </p:cNvSpPr>
          <p:nvPr>
            <p:ph type="body" idx="4294967295"/>
          </p:nvPr>
        </p:nvSpPr>
        <p:spPr>
          <a:xfrm>
            <a:off x="454300" y="1930550"/>
            <a:ext cx="9031200" cy="4149616"/>
          </a:xfrm>
          <a:prstGeom prst="rect">
            <a:avLst/>
          </a:prstGeom>
        </p:spPr>
        <p:txBody>
          <a:bodyPr spcFirstLastPara="1" wrap="square" lIns="91425" tIns="45700" rIns="91425" bIns="45700" anchor="t" anchorCtr="0">
            <a:noAutofit/>
          </a:bodyPr>
          <a:lstStyle/>
          <a:p>
            <a:pPr marL="457200" lvl="0" indent="-368300" algn="l" rtl="0">
              <a:spcBef>
                <a:spcPts val="400"/>
              </a:spcBef>
              <a:spcAft>
                <a:spcPts val="0"/>
              </a:spcAft>
              <a:buSzPts val="2200"/>
              <a:buFont typeface="Merriweather"/>
              <a:buChar char="►"/>
            </a:pPr>
            <a:r>
              <a:rPr lang="en-US" sz="2200" dirty="0">
                <a:solidFill>
                  <a:srgbClr val="53575A"/>
                </a:solidFill>
                <a:latin typeface="Merriweather"/>
                <a:ea typeface="Merriweather"/>
                <a:cs typeface="Merriweather"/>
                <a:sym typeface="Merriweather"/>
              </a:rPr>
              <a:t>Massachusetts Title IX Regulations</a:t>
            </a:r>
          </a:p>
          <a:p>
            <a:pPr marL="457200" lvl="0" indent="-368300" algn="l" rtl="0">
              <a:spcBef>
                <a:spcPts val="800"/>
              </a:spcBef>
              <a:spcAft>
                <a:spcPts val="0"/>
              </a:spcAft>
              <a:buSzPts val="2200"/>
              <a:buFont typeface="Merriweather"/>
              <a:buChar char="►"/>
            </a:pPr>
            <a:r>
              <a:rPr lang="en-US" sz="2200" dirty="0">
                <a:solidFill>
                  <a:srgbClr val="53575A"/>
                </a:solidFill>
                <a:latin typeface="Merriweather"/>
                <a:ea typeface="Merriweather"/>
                <a:cs typeface="Merriweather"/>
                <a:sym typeface="Merriweather"/>
              </a:rPr>
              <a:t>Covers all public or independent institutions of higher education located in the in Massachusetts </a:t>
            </a:r>
            <a:r>
              <a:rPr lang="en-US" sz="2200" i="1" u="sng" dirty="0">
                <a:solidFill>
                  <a:srgbClr val="53575A"/>
                </a:solidFill>
                <a:latin typeface="Merriweather"/>
                <a:ea typeface="Merriweather"/>
                <a:cs typeface="Merriweather"/>
                <a:sym typeface="Merriweather"/>
              </a:rPr>
              <a:t>and</a:t>
            </a:r>
            <a:r>
              <a:rPr lang="en-US" sz="2200" dirty="0">
                <a:solidFill>
                  <a:srgbClr val="53575A"/>
                </a:solidFill>
                <a:latin typeface="Merriweather"/>
                <a:ea typeface="Merriweather"/>
                <a:cs typeface="Merriweather"/>
                <a:sym typeface="Merriweather"/>
              </a:rPr>
              <a:t> authorized to grant degrees pursuant to any general or special law</a:t>
            </a:r>
            <a:endParaRPr sz="2200" dirty="0">
              <a:solidFill>
                <a:srgbClr val="53575A"/>
              </a:solidFill>
              <a:latin typeface="Merriweather"/>
              <a:ea typeface="Merriweather"/>
              <a:cs typeface="Merriweather"/>
              <a:sym typeface="Merriweather"/>
            </a:endParaRPr>
          </a:p>
          <a:p>
            <a:pPr marL="457200" lvl="0" indent="-368300" algn="l" rtl="0">
              <a:spcBef>
                <a:spcPts val="800"/>
              </a:spcBef>
              <a:spcAft>
                <a:spcPts val="0"/>
              </a:spcAft>
              <a:buSzPts val="2200"/>
              <a:buFont typeface="Merriweather"/>
              <a:buChar char="►"/>
            </a:pPr>
            <a:r>
              <a:rPr lang="en-US" sz="2200" dirty="0">
                <a:solidFill>
                  <a:srgbClr val="53575A"/>
                </a:solidFill>
                <a:latin typeface="Merriweather"/>
                <a:ea typeface="Merriweather"/>
                <a:cs typeface="Merriweather"/>
                <a:sym typeface="Merriweather"/>
              </a:rPr>
              <a:t>Creates obligations designed to address and prevent issues of sexual violence at institutions</a:t>
            </a:r>
            <a:endParaRPr sz="2200" dirty="0">
              <a:solidFill>
                <a:srgbClr val="53575A"/>
              </a:solidFill>
              <a:latin typeface="Merriweather"/>
              <a:ea typeface="Merriweather"/>
              <a:cs typeface="Merriweather"/>
              <a:sym typeface="Merriweather"/>
            </a:endParaRPr>
          </a:p>
          <a:p>
            <a:pPr marL="457200" lvl="0" indent="-368300" algn="l" rtl="0">
              <a:spcBef>
                <a:spcPts val="800"/>
              </a:spcBef>
              <a:spcAft>
                <a:spcPts val="0"/>
              </a:spcAft>
              <a:buSzPts val="2200"/>
              <a:buFont typeface="Merriweather"/>
              <a:buChar char="►"/>
            </a:pPr>
            <a:r>
              <a:rPr lang="en-US" sz="2200" dirty="0">
                <a:solidFill>
                  <a:srgbClr val="53575A"/>
                </a:solidFill>
                <a:latin typeface="Merriweather"/>
                <a:ea typeface="Merriweather"/>
                <a:cs typeface="Merriweather"/>
                <a:sym typeface="Merriweather"/>
              </a:rPr>
              <a:t>Effective Date - August 21, 2021</a:t>
            </a:r>
            <a:endParaRPr sz="2200" dirty="0">
              <a:solidFill>
                <a:schemeClr val="dk1"/>
              </a:solidFill>
              <a:highlight>
                <a:srgbClr val="FFFFFF"/>
              </a:highlight>
              <a:latin typeface="Merriweather"/>
              <a:ea typeface="Merriweather"/>
              <a:cs typeface="Merriweather"/>
              <a:sym typeface="Merriweather"/>
            </a:endParaRPr>
          </a:p>
        </p:txBody>
      </p:sp>
      <p:pic>
        <p:nvPicPr>
          <p:cNvPr id="2" name="Picture 1"/>
          <p:cNvPicPr>
            <a:picLocks noChangeAspect="1"/>
          </p:cNvPicPr>
          <p:nvPr/>
        </p:nvPicPr>
        <p:blipFill>
          <a:blip r:embed="rId3"/>
          <a:stretch>
            <a:fillRect/>
          </a:stretch>
        </p:blipFill>
        <p:spPr>
          <a:xfrm>
            <a:off x="8930988" y="932669"/>
            <a:ext cx="3039340" cy="163240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ts val="1100"/>
              <a:buFont typeface="Arial"/>
              <a:buNone/>
            </a:pPr>
            <a:r>
              <a:rPr lang="en-US" sz="3200" b="1" dirty="0">
                <a:latin typeface="Merriweather"/>
                <a:ea typeface="Merriweather"/>
                <a:cs typeface="Merriweather"/>
                <a:sym typeface="Merriweather"/>
              </a:rPr>
              <a:t>Massachusetts Campus Safety Act -continued </a:t>
            </a:r>
            <a:br>
              <a:rPr lang="en-US" sz="2000" dirty="0">
                <a:latin typeface="Merriweather"/>
                <a:ea typeface="Merriweather"/>
                <a:cs typeface="Merriweather"/>
                <a:sym typeface="Merriweather"/>
              </a:rPr>
            </a:br>
            <a:endParaRPr sz="2000" dirty="0"/>
          </a:p>
        </p:txBody>
      </p:sp>
      <p:sp>
        <p:nvSpPr>
          <p:cNvPr id="212" name="Google Shape;212;p27"/>
          <p:cNvSpPr txBox="1">
            <a:spLocks noGrp="1"/>
          </p:cNvSpPr>
          <p:nvPr>
            <p:ph type="body" idx="1"/>
          </p:nvPr>
        </p:nvSpPr>
        <p:spPr>
          <a:xfrm>
            <a:off x="677334" y="1353787"/>
            <a:ext cx="8596800" cy="4683701"/>
          </a:xfrm>
          <a:prstGeom prst="rect">
            <a:avLst/>
          </a:prstGeom>
        </p:spPr>
        <p:txBody>
          <a:bodyPr spcFirstLastPara="1" wrap="square" lIns="91425" tIns="45700" rIns="91425" bIns="45700" anchor="t" anchorCtr="0">
            <a:normAutofit/>
          </a:bodyPr>
          <a:lstStyle/>
          <a:p>
            <a:pPr marL="0" lvl="0" indent="0" algn="l" rtl="0">
              <a:lnSpc>
                <a:spcPct val="115000"/>
              </a:lnSpc>
              <a:spcBef>
                <a:spcPts val="1400"/>
              </a:spcBef>
              <a:spcAft>
                <a:spcPts val="0"/>
              </a:spcAft>
              <a:buNone/>
            </a:pPr>
            <a:r>
              <a:rPr lang="en-US" sz="2233" b="1" dirty="0">
                <a:solidFill>
                  <a:schemeClr val="dk1"/>
                </a:solidFill>
                <a:highlight>
                  <a:schemeClr val="lt1"/>
                </a:highlight>
                <a:latin typeface="Merriweather"/>
                <a:ea typeface="Merriweather"/>
                <a:cs typeface="Merriweather"/>
                <a:sym typeface="Merriweather"/>
              </a:rPr>
              <a:t>Policy Requirements</a:t>
            </a:r>
            <a:endParaRPr sz="2233" b="1" dirty="0">
              <a:solidFill>
                <a:schemeClr val="dk1"/>
              </a:solidFill>
              <a:highlight>
                <a:schemeClr val="lt1"/>
              </a:highlight>
              <a:latin typeface="Merriweather"/>
              <a:ea typeface="Merriweather"/>
              <a:cs typeface="Merriweather"/>
              <a:sym typeface="Merriweather"/>
            </a:endParaRPr>
          </a:p>
          <a:p>
            <a:pPr marL="457200" lvl="0" indent="-370445" algn="l" rtl="0">
              <a:lnSpc>
                <a:spcPct val="100000"/>
              </a:lnSpc>
              <a:spcBef>
                <a:spcPts val="1400"/>
              </a:spcBef>
              <a:spcAft>
                <a:spcPts val="0"/>
              </a:spcAft>
              <a:buSzPts val="2234"/>
              <a:buFont typeface="Merriweather"/>
              <a:buChar char="➤"/>
            </a:pPr>
            <a:r>
              <a:rPr lang="en-US" sz="2233" dirty="0">
                <a:solidFill>
                  <a:schemeClr val="dk1"/>
                </a:solidFill>
                <a:latin typeface="Merriweather"/>
                <a:ea typeface="Merriweather"/>
                <a:cs typeface="Merriweather"/>
                <a:sym typeface="Merriweather"/>
              </a:rPr>
              <a:t>Institutions are expected to create sexual misconduct policies that are consistent with best practices and professional standards </a:t>
            </a:r>
            <a:endParaRPr sz="2233" dirty="0">
              <a:solidFill>
                <a:schemeClr val="dk1"/>
              </a:solidFill>
              <a:latin typeface="Merriweather"/>
              <a:ea typeface="Merriweather"/>
              <a:cs typeface="Merriweather"/>
              <a:sym typeface="Merriweather"/>
            </a:endParaRPr>
          </a:p>
          <a:p>
            <a:pPr marL="457200" lvl="0" indent="0" algn="l" rtl="0">
              <a:lnSpc>
                <a:spcPct val="100000"/>
              </a:lnSpc>
              <a:spcBef>
                <a:spcPts val="400"/>
              </a:spcBef>
              <a:spcAft>
                <a:spcPts val="0"/>
              </a:spcAft>
              <a:buNone/>
            </a:pPr>
            <a:endParaRPr sz="2233" dirty="0">
              <a:solidFill>
                <a:schemeClr val="dk1"/>
              </a:solidFill>
              <a:latin typeface="Merriweather"/>
              <a:ea typeface="Merriweather"/>
              <a:cs typeface="Merriweather"/>
              <a:sym typeface="Merriweather"/>
            </a:endParaRPr>
          </a:p>
          <a:p>
            <a:pPr marL="457200" lvl="0" indent="-370445" algn="l" rtl="0">
              <a:lnSpc>
                <a:spcPct val="100000"/>
              </a:lnSpc>
              <a:spcBef>
                <a:spcPts val="400"/>
              </a:spcBef>
              <a:spcAft>
                <a:spcPts val="0"/>
              </a:spcAft>
              <a:buSzPts val="2234"/>
              <a:buFont typeface="Merriweather"/>
              <a:buChar char="➤"/>
            </a:pPr>
            <a:r>
              <a:rPr lang="en-US" sz="2233" dirty="0">
                <a:solidFill>
                  <a:schemeClr val="dk1"/>
                </a:solidFill>
                <a:latin typeface="Merriweather"/>
                <a:ea typeface="Merriweather"/>
                <a:cs typeface="Merriweather"/>
                <a:sym typeface="Merriweather"/>
              </a:rPr>
              <a:t>Policies must be posted and publicly available on the Institutions website-</a:t>
            </a:r>
          </a:p>
          <a:p>
            <a:pPr marL="86755" lvl="0" indent="0" algn="l" rtl="0">
              <a:lnSpc>
                <a:spcPct val="100000"/>
              </a:lnSpc>
              <a:spcBef>
                <a:spcPts val="400"/>
              </a:spcBef>
              <a:spcAft>
                <a:spcPts val="0"/>
              </a:spcAft>
              <a:buSzPts val="2234"/>
              <a:buNone/>
            </a:pPr>
            <a:endParaRPr sz="2233" dirty="0">
              <a:solidFill>
                <a:schemeClr val="dk1"/>
              </a:solidFill>
              <a:latin typeface="Merriweather"/>
              <a:ea typeface="Merriweather"/>
              <a:cs typeface="Merriweather"/>
              <a:sym typeface="Merriweather"/>
            </a:endParaRPr>
          </a:p>
          <a:p>
            <a:pPr marL="457200" lvl="0" indent="-370445" algn="l" rtl="0">
              <a:lnSpc>
                <a:spcPct val="100000"/>
              </a:lnSpc>
              <a:spcBef>
                <a:spcPts val="400"/>
              </a:spcBef>
              <a:spcAft>
                <a:spcPts val="0"/>
              </a:spcAft>
              <a:buSzPts val="2234"/>
              <a:buFont typeface="Merriweather"/>
              <a:buChar char="➤"/>
            </a:pPr>
            <a:r>
              <a:rPr lang="en-US" sz="2233" dirty="0">
                <a:solidFill>
                  <a:schemeClr val="dk1"/>
                </a:solidFill>
                <a:latin typeface="Merriweather"/>
                <a:ea typeface="Merriweather"/>
                <a:cs typeface="Merriweather"/>
                <a:sym typeface="Merriweather"/>
              </a:rPr>
              <a:t>Review sexual misconduct policies at least annually and provide copies of the policies to employees and students–Policy will be emailed to Elms Community</a:t>
            </a:r>
            <a:endParaRPr sz="2233" dirty="0">
              <a:solidFill>
                <a:schemeClr val="dk1"/>
              </a:solidFill>
              <a:latin typeface="Merriweather"/>
              <a:ea typeface="Merriweather"/>
              <a:cs typeface="Merriweather"/>
              <a:sym typeface="Merriweather"/>
            </a:endParaRPr>
          </a:p>
          <a:p>
            <a:pPr marL="0" lvl="0" indent="0" algn="l" rtl="0">
              <a:lnSpc>
                <a:spcPct val="100000"/>
              </a:lnSpc>
              <a:spcBef>
                <a:spcPts val="400"/>
              </a:spcBef>
              <a:spcAft>
                <a:spcPts val="0"/>
              </a:spcAft>
              <a:buNone/>
            </a:pPr>
            <a:endParaRPr sz="2000" dirty="0">
              <a:solidFill>
                <a:schemeClr val="dk1"/>
              </a:solidFill>
              <a:highlight>
                <a:schemeClr val="lt1"/>
              </a:highlight>
              <a:latin typeface="Merriweather"/>
              <a:ea typeface="Merriweather"/>
              <a:cs typeface="Merriweather"/>
              <a:sym typeface="Merriweather"/>
            </a:endParaRPr>
          </a:p>
          <a:p>
            <a:pPr marL="0" lvl="0" indent="0" algn="l" rtl="0">
              <a:lnSpc>
                <a:spcPct val="100000"/>
              </a:lnSpc>
              <a:spcBef>
                <a:spcPts val="400"/>
              </a:spcBef>
              <a:spcAft>
                <a:spcPts val="0"/>
              </a:spcAft>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54177" y="1330037"/>
            <a:ext cx="1965428" cy="1341496"/>
          </a:xfrm>
          <a:prstGeom prst="rect">
            <a:avLst/>
          </a:prstGeom>
        </p:spPr>
      </p:pic>
      <p:sp>
        <p:nvSpPr>
          <p:cNvPr id="218" name="Google Shape;218;p28"/>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30555"/>
              <a:buFont typeface="Arial"/>
              <a:buNone/>
            </a:pPr>
            <a:r>
              <a:rPr lang="en-US" b="1" dirty="0">
                <a:latin typeface="Merriweather"/>
                <a:ea typeface="Merriweather"/>
                <a:cs typeface="Merriweather"/>
                <a:sym typeface="Merriweather"/>
              </a:rPr>
              <a:t> Massachusetts Campus Safety Act </a:t>
            </a:r>
            <a:br>
              <a:rPr lang="en-US" b="1" dirty="0">
                <a:latin typeface="Merriweather"/>
                <a:ea typeface="Merriweather"/>
                <a:cs typeface="Merriweather"/>
                <a:sym typeface="Merriweather"/>
              </a:rPr>
            </a:br>
            <a:r>
              <a:rPr lang="en-US" sz="2400" dirty="0">
                <a:latin typeface="Merriweather"/>
                <a:ea typeface="Merriweather"/>
                <a:cs typeface="Merriweather"/>
                <a:sym typeface="Merriweather"/>
              </a:rPr>
              <a:t>Data Collection and Reporting</a:t>
            </a:r>
            <a:br>
              <a:rPr lang="en-US" sz="2400" dirty="0">
                <a:latin typeface="Merriweather"/>
                <a:ea typeface="Merriweather"/>
                <a:cs typeface="Merriweather"/>
                <a:sym typeface="Merriweather"/>
              </a:rPr>
            </a:br>
            <a:endParaRPr sz="2400" dirty="0"/>
          </a:p>
        </p:txBody>
      </p:sp>
      <p:sp>
        <p:nvSpPr>
          <p:cNvPr id="219" name="Google Shape;219;p28"/>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a:bodyPr>
          <a:lstStyle/>
          <a:p>
            <a:pPr marL="438900" lvl="1" indent="-190493" algn="l" rtl="0">
              <a:spcBef>
                <a:spcPts val="400"/>
              </a:spcBef>
              <a:spcAft>
                <a:spcPts val="0"/>
              </a:spcAft>
              <a:buClr>
                <a:schemeClr val="dk1"/>
              </a:buClr>
              <a:buSzPts val="2200"/>
              <a:buFont typeface="Merriweather"/>
              <a:buChar char="➤"/>
            </a:pPr>
            <a:r>
              <a:rPr lang="en-US" sz="2200" dirty="0">
                <a:solidFill>
                  <a:schemeClr val="dk1"/>
                </a:solidFill>
                <a:latin typeface="Merriweather"/>
                <a:ea typeface="Merriweather"/>
                <a:cs typeface="Merriweather"/>
                <a:sym typeface="Merriweather"/>
              </a:rPr>
              <a:t>Climate Survey</a:t>
            </a:r>
            <a:endParaRPr sz="2200" dirty="0">
              <a:solidFill>
                <a:schemeClr val="dk1"/>
              </a:solidFill>
              <a:latin typeface="Merriweather"/>
              <a:ea typeface="Merriweather"/>
              <a:cs typeface="Merriweather"/>
              <a:sym typeface="Merriweather"/>
            </a:endParaRPr>
          </a:p>
          <a:p>
            <a:pPr marL="780267" lvl="2" indent="-253993" algn="l" rtl="0">
              <a:spcBef>
                <a:spcPts val="400"/>
              </a:spcBef>
              <a:spcAft>
                <a:spcPts val="0"/>
              </a:spcAft>
              <a:buClr>
                <a:schemeClr val="dk1"/>
              </a:buClr>
              <a:buSzPts val="2200"/>
              <a:buFont typeface="Merriweather"/>
              <a:buChar char="■"/>
            </a:pPr>
            <a:r>
              <a:rPr lang="en-US" sz="2200" dirty="0">
                <a:solidFill>
                  <a:schemeClr val="dk1"/>
                </a:solidFill>
                <a:latin typeface="Merriweather"/>
                <a:ea typeface="Merriweather"/>
                <a:cs typeface="Merriweather"/>
                <a:sym typeface="Merriweather"/>
              </a:rPr>
              <a:t>Conduct an anonymous sexual misconduct climate survey of all students at least once every 4 years and post a summary of the results within 120 days of completion</a:t>
            </a:r>
            <a:endParaRPr sz="2200" dirty="0">
              <a:solidFill>
                <a:schemeClr val="dk1"/>
              </a:solidFill>
              <a:latin typeface="Merriweather"/>
              <a:ea typeface="Merriweather"/>
              <a:cs typeface="Merriweather"/>
              <a:sym typeface="Merriweather"/>
            </a:endParaRPr>
          </a:p>
          <a:p>
            <a:pPr marL="438900" lvl="1" indent="-190493" algn="l" rtl="0">
              <a:spcBef>
                <a:spcPts val="800"/>
              </a:spcBef>
              <a:spcAft>
                <a:spcPts val="0"/>
              </a:spcAft>
              <a:buClr>
                <a:schemeClr val="dk1"/>
              </a:buClr>
              <a:buSzPts val="2200"/>
              <a:buFont typeface="Merriweather"/>
              <a:buChar char="➤"/>
            </a:pPr>
            <a:r>
              <a:rPr lang="en-US" sz="2200" dirty="0">
                <a:solidFill>
                  <a:schemeClr val="dk1"/>
                </a:solidFill>
                <a:latin typeface="Merriweather"/>
                <a:ea typeface="Merriweather"/>
                <a:cs typeface="Merriweather"/>
                <a:sym typeface="Merriweather"/>
              </a:rPr>
              <a:t>Annual Reporting</a:t>
            </a:r>
            <a:endParaRPr sz="2200" dirty="0">
              <a:solidFill>
                <a:schemeClr val="dk1"/>
              </a:solidFill>
              <a:latin typeface="Merriweather"/>
              <a:ea typeface="Merriweather"/>
              <a:cs typeface="Merriweather"/>
              <a:sym typeface="Merriweather"/>
            </a:endParaRPr>
          </a:p>
          <a:p>
            <a:pPr marL="780267" lvl="2" indent="-207384" algn="l" rtl="0">
              <a:spcBef>
                <a:spcPts val="800"/>
              </a:spcBef>
              <a:spcAft>
                <a:spcPts val="0"/>
              </a:spcAft>
              <a:buClr>
                <a:schemeClr val="dk1"/>
              </a:buClr>
              <a:buSzPts val="2200"/>
              <a:buFont typeface="Merriweather"/>
              <a:buChar char="■"/>
            </a:pPr>
            <a:r>
              <a:rPr lang="en-US" sz="2200" dirty="0">
                <a:solidFill>
                  <a:schemeClr val="dk1"/>
                </a:solidFill>
                <a:latin typeface="Merriweather"/>
                <a:ea typeface="Merriweather"/>
                <a:cs typeface="Merriweather"/>
                <a:sym typeface="Merriweather"/>
              </a:rPr>
              <a:t>Submit an annual sexual misconduct report to the state Department of Higher Education by December 1st each year</a:t>
            </a:r>
            <a:endParaRPr sz="2200" dirty="0">
              <a:solidFill>
                <a:schemeClr val="dk1"/>
              </a:solidFill>
              <a:latin typeface="Merriweather"/>
              <a:ea typeface="Merriweather"/>
              <a:cs typeface="Merriweather"/>
              <a:sym typeface="Merriweather"/>
            </a:endParaRPr>
          </a:p>
          <a:p>
            <a:pPr marL="0" lvl="0" indent="0" algn="l" rtl="0">
              <a:spcBef>
                <a:spcPts val="1000"/>
              </a:spcBef>
              <a:spcAft>
                <a:spcPts val="0"/>
              </a:spcAft>
              <a:buNone/>
            </a:pPr>
            <a:endParaRPr sz="2200" dirty="0">
              <a:solidFill>
                <a:schemeClr val="dk1"/>
              </a:solidFill>
              <a:latin typeface="Merriweather"/>
              <a:ea typeface="Merriweather"/>
              <a:cs typeface="Merriweather"/>
              <a:sym typeface="Merriweathe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Merriweather" panose="020B0604020202020204" charset="0"/>
              </a:rPr>
              <a:t>Massachusetts Campus Safety Act</a:t>
            </a:r>
            <a:br>
              <a:rPr lang="en-US" dirty="0">
                <a:latin typeface="Merriweather" panose="020B0604020202020204" charset="0"/>
              </a:rPr>
            </a:br>
            <a:r>
              <a:rPr lang="en-US" dirty="0">
                <a:latin typeface="Merriweather" panose="020B0604020202020204" charset="0"/>
              </a:rPr>
              <a:t>Mandatory Training </a:t>
            </a:r>
            <a:br>
              <a:rPr lang="en-US" dirty="0">
                <a:latin typeface="Merriweather" panose="020B0604020202020204" charset="0"/>
              </a:rPr>
            </a:br>
            <a:endParaRPr lang="en-US" sz="2200" dirty="0">
              <a:latin typeface="Merriweather" panose="020B0604020202020204" charset="0"/>
            </a:endParaRPr>
          </a:p>
        </p:txBody>
      </p:sp>
      <p:sp>
        <p:nvSpPr>
          <p:cNvPr id="3" name="Text Placeholder 2"/>
          <p:cNvSpPr>
            <a:spLocks noGrp="1"/>
          </p:cNvSpPr>
          <p:nvPr>
            <p:ph type="body" idx="1"/>
          </p:nvPr>
        </p:nvSpPr>
        <p:spPr>
          <a:xfrm>
            <a:off x="677334" y="1674422"/>
            <a:ext cx="8596668" cy="4804228"/>
          </a:xfrm>
        </p:spPr>
        <p:txBody>
          <a:bodyPr>
            <a:normAutofit/>
          </a:bodyPr>
          <a:lstStyle/>
          <a:p>
            <a:pPr fontAlgn="base"/>
            <a:endParaRPr lang="en-US" sz="2000" dirty="0">
              <a:latin typeface="Merriweather" panose="020B0604020202020204" charset="0"/>
            </a:endParaRPr>
          </a:p>
          <a:p>
            <a:pPr fontAlgn="base"/>
            <a:endParaRPr lang="en-US" sz="2000" dirty="0">
              <a:latin typeface="Merriweather" panose="020B0604020202020204" charset="0"/>
            </a:endParaRPr>
          </a:p>
          <a:p>
            <a:pPr fontAlgn="base"/>
            <a:r>
              <a:rPr lang="en-US" sz="2400" dirty="0">
                <a:latin typeface="Merriweather" panose="020B0604020202020204" charset="0"/>
              </a:rPr>
              <a:t>Institutions must provide new students and employees with comprehensive training on Title IX policies and reporting</a:t>
            </a:r>
          </a:p>
          <a:p>
            <a:endParaRPr lang="en-US" dirty="0"/>
          </a:p>
        </p:txBody>
      </p:sp>
    </p:spTree>
    <p:extLst>
      <p:ext uri="{BB962C8B-B14F-4D97-AF65-F5344CB8AC3E}">
        <p14:creationId xmlns:p14="http://schemas.microsoft.com/office/powerpoint/2010/main" val="1708416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ELMS COLLEGE</a:t>
            </a:r>
          </a:p>
        </p:txBody>
      </p:sp>
      <p:sp>
        <p:nvSpPr>
          <p:cNvPr id="3" name="Text Placeholder 2"/>
          <p:cNvSpPr>
            <a:spLocks noGrp="1"/>
          </p:cNvSpPr>
          <p:nvPr>
            <p:ph type="body" idx="1"/>
          </p:nvPr>
        </p:nvSpPr>
        <p:spPr>
          <a:xfrm>
            <a:off x="677334" y="2160590"/>
            <a:ext cx="8596668" cy="3456440"/>
          </a:xfrm>
        </p:spPr>
        <p:txBody>
          <a:bodyPr>
            <a:normAutofit/>
          </a:bodyPr>
          <a:lstStyle/>
          <a:p>
            <a:pPr marL="0" indent="0">
              <a:buNone/>
            </a:pPr>
            <a:r>
              <a:rPr lang="en-US" sz="3600" dirty="0">
                <a:solidFill>
                  <a:schemeClr val="tx1"/>
                </a:solidFill>
              </a:rPr>
              <a:t>Elms College is a community rooted in faith, educated in mind, compassionate in heart, and responsive to civic and social obligations. </a:t>
            </a:r>
          </a:p>
          <a:p>
            <a:pPr marL="0" indent="0">
              <a:buNone/>
            </a:pPr>
            <a:endParaRPr lang="en-US" dirty="0"/>
          </a:p>
          <a:p>
            <a:pPr marL="0" indent="0">
              <a:buNone/>
            </a:pPr>
            <a:r>
              <a:rPr lang="en-US" dirty="0"/>
              <a:t>						</a:t>
            </a:r>
            <a:r>
              <a:rPr lang="en-US" sz="1050" dirty="0"/>
              <a:t>-</a:t>
            </a:r>
            <a:endParaRPr lang="en-US" dirty="0"/>
          </a:p>
        </p:txBody>
      </p:sp>
    </p:spTree>
    <p:extLst>
      <p:ext uri="{BB962C8B-B14F-4D97-AF65-F5344CB8AC3E}">
        <p14:creationId xmlns:p14="http://schemas.microsoft.com/office/powerpoint/2010/main" val="1202778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1"/>
          <p:cNvSpPr txBox="1">
            <a:spLocks noGrp="1"/>
          </p:cNvSpPr>
          <p:nvPr>
            <p:ph type="title"/>
          </p:nvPr>
        </p:nvSpPr>
        <p:spPr>
          <a:xfrm>
            <a:off x="677325" y="403400"/>
            <a:ext cx="8596800" cy="1247269"/>
          </a:xfrm>
          <a:prstGeom prst="rect">
            <a:avLst/>
          </a:prstGeom>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US" b="1" dirty="0">
                <a:latin typeface="Merriweather"/>
                <a:ea typeface="Merriweather"/>
                <a:cs typeface="Merriweather"/>
                <a:sym typeface="Merriweather"/>
              </a:rPr>
              <a:t>Some resources </a:t>
            </a:r>
            <a:br>
              <a:rPr lang="en-US" b="1" dirty="0">
                <a:latin typeface="Merriweather"/>
                <a:ea typeface="Merriweather"/>
                <a:cs typeface="Merriweather"/>
                <a:sym typeface="Merriweather"/>
              </a:rPr>
            </a:br>
            <a:r>
              <a:rPr lang="en-US" sz="2800" b="1" dirty="0">
                <a:latin typeface="Merriweather"/>
                <a:ea typeface="Merriweather"/>
                <a:cs typeface="Merriweather"/>
                <a:sym typeface="Merriweather"/>
              </a:rPr>
              <a:t>Elms College Title IX webpage contains additional resource information</a:t>
            </a:r>
            <a:br>
              <a:rPr lang="en-US" b="1" dirty="0">
                <a:latin typeface="Merriweather"/>
                <a:ea typeface="Merriweather"/>
                <a:cs typeface="Merriweather"/>
                <a:sym typeface="Merriweather"/>
              </a:rPr>
            </a:br>
            <a:endParaRPr sz="1800" b="1" dirty="0">
              <a:latin typeface="Merriweather"/>
              <a:ea typeface="Merriweather"/>
              <a:cs typeface="Merriweather"/>
              <a:sym typeface="Merriweather"/>
            </a:endParaRPr>
          </a:p>
        </p:txBody>
      </p:sp>
      <p:sp>
        <p:nvSpPr>
          <p:cNvPr id="316" name="Google Shape;316;p41"/>
          <p:cNvSpPr txBox="1">
            <a:spLocks noGrp="1"/>
          </p:cNvSpPr>
          <p:nvPr>
            <p:ph type="body" idx="1"/>
          </p:nvPr>
        </p:nvSpPr>
        <p:spPr>
          <a:xfrm>
            <a:off x="677325" y="1650669"/>
            <a:ext cx="4184100" cy="4581817"/>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None/>
            </a:pPr>
            <a:r>
              <a:rPr lang="en-US" sz="5500" b="1" u="sng" dirty="0">
                <a:solidFill>
                  <a:schemeClr val="dk1"/>
                </a:solidFill>
                <a:latin typeface="Merriweather"/>
                <a:ea typeface="Merriweather"/>
                <a:cs typeface="Merriweather"/>
                <a:sym typeface="Merriweather"/>
              </a:rPr>
              <a:t>Off-Campus Resources</a:t>
            </a:r>
            <a:r>
              <a:rPr lang="en-US" sz="5500" b="1" dirty="0">
                <a:solidFill>
                  <a:schemeClr val="dk1"/>
                </a:solidFill>
                <a:latin typeface="Merriweather"/>
                <a:ea typeface="Merriweather"/>
                <a:cs typeface="Merriweather"/>
                <a:sym typeface="Merriweather"/>
              </a:rPr>
              <a:t>:</a:t>
            </a:r>
            <a:endParaRPr sz="5500" b="1" dirty="0">
              <a:solidFill>
                <a:schemeClr val="dk1"/>
              </a:solidFill>
              <a:latin typeface="Merriweather"/>
              <a:ea typeface="Merriweather"/>
              <a:cs typeface="Merriweather"/>
              <a:sym typeface="Merriweather"/>
            </a:endParaRPr>
          </a:p>
          <a:p>
            <a:pPr marL="457200" lvl="0" indent="-304800" algn="l" rtl="0">
              <a:spcBef>
                <a:spcPts val="1000"/>
              </a:spcBef>
              <a:spcAft>
                <a:spcPts val="0"/>
              </a:spcAft>
              <a:buClr>
                <a:schemeClr val="dk1"/>
              </a:buClr>
              <a:buSzPct val="100000"/>
              <a:buFont typeface="Merriweather"/>
              <a:buChar char="►"/>
            </a:pPr>
            <a:r>
              <a:rPr lang="en-US" sz="4800" b="1" dirty="0">
                <a:solidFill>
                  <a:schemeClr val="dk1"/>
                </a:solidFill>
                <a:highlight>
                  <a:srgbClr val="FFFFFF"/>
                </a:highlight>
                <a:latin typeface="Merriweather"/>
                <a:ea typeface="Merriweather"/>
                <a:cs typeface="Merriweather"/>
                <a:sym typeface="Merriweather"/>
              </a:rPr>
              <a:t>YWCA of Western Mass </a:t>
            </a:r>
            <a:endParaRPr sz="4800" b="1" dirty="0">
              <a:solidFill>
                <a:schemeClr val="dk1"/>
              </a:solidFill>
              <a:highlight>
                <a:srgbClr val="FFFFFF"/>
              </a:highlight>
              <a:latin typeface="Merriweather"/>
              <a:ea typeface="Merriweather"/>
              <a:cs typeface="Merriweather"/>
              <a:sym typeface="Merriweather"/>
            </a:endParaRPr>
          </a:p>
          <a:p>
            <a:pPr marL="457200" lvl="0" indent="0" algn="l" rtl="0">
              <a:spcBef>
                <a:spcPts val="1000"/>
              </a:spcBef>
              <a:spcAft>
                <a:spcPts val="0"/>
              </a:spcAft>
              <a:buNone/>
            </a:pPr>
            <a:r>
              <a:rPr lang="en-US" sz="4800" dirty="0">
                <a:solidFill>
                  <a:schemeClr val="dk1"/>
                </a:solidFill>
                <a:highlight>
                  <a:srgbClr val="FFFFFF"/>
                </a:highlight>
                <a:latin typeface="Merriweather"/>
                <a:ea typeface="Merriweather"/>
                <a:cs typeface="Merriweather"/>
                <a:sym typeface="Merriweather"/>
              </a:rPr>
              <a:t>Hotline: (800) 796-8711</a:t>
            </a:r>
            <a:endParaRPr sz="4800" dirty="0">
              <a:solidFill>
                <a:schemeClr val="dk1"/>
              </a:solidFill>
              <a:highlight>
                <a:srgbClr val="FFFFFF"/>
              </a:highlight>
              <a:latin typeface="Merriweather"/>
              <a:ea typeface="Merriweather"/>
              <a:cs typeface="Merriweather"/>
              <a:sym typeface="Merriweather"/>
            </a:endParaRPr>
          </a:p>
          <a:p>
            <a:pPr marL="0" lvl="0" indent="457200" algn="l" rtl="0">
              <a:spcBef>
                <a:spcPts val="1000"/>
              </a:spcBef>
              <a:spcAft>
                <a:spcPts val="0"/>
              </a:spcAft>
              <a:buNone/>
            </a:pPr>
            <a:r>
              <a:rPr lang="en-US" sz="4800" dirty="0">
                <a:solidFill>
                  <a:schemeClr val="dk1"/>
                </a:solidFill>
                <a:highlight>
                  <a:srgbClr val="FFFFFF"/>
                </a:highlight>
                <a:latin typeface="Merriweather"/>
                <a:ea typeface="Merriweather"/>
                <a:cs typeface="Merriweather"/>
                <a:sym typeface="Merriweather"/>
              </a:rPr>
              <a:t>Office: (413) 732-3121</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spcBef>
                <a:spcPts val="1000"/>
              </a:spcBef>
              <a:spcAft>
                <a:spcPts val="0"/>
              </a:spcAft>
              <a:buClr>
                <a:schemeClr val="dk1"/>
              </a:buClr>
              <a:buSzPct val="100000"/>
              <a:buFont typeface="Merriweather"/>
              <a:buChar char="►"/>
            </a:pPr>
            <a:r>
              <a:rPr lang="en-US" sz="4800" b="1" dirty="0">
                <a:solidFill>
                  <a:schemeClr val="dk1"/>
                </a:solidFill>
                <a:latin typeface="Merriweather"/>
                <a:ea typeface="Merriweather"/>
                <a:cs typeface="Merriweather"/>
                <a:sym typeface="Merriweather"/>
              </a:rPr>
              <a:t>Center for Women and Community at UMass Amherst</a:t>
            </a:r>
            <a:endParaRPr sz="4800" b="1" dirty="0">
              <a:solidFill>
                <a:schemeClr val="dk1"/>
              </a:solidFill>
              <a:latin typeface="Merriweather"/>
              <a:ea typeface="Merriweather"/>
              <a:cs typeface="Merriweather"/>
              <a:sym typeface="Merriweather"/>
            </a:endParaRPr>
          </a:p>
          <a:p>
            <a:pPr marL="0" lvl="0" indent="457200" algn="l" rtl="0">
              <a:spcBef>
                <a:spcPts val="1000"/>
              </a:spcBef>
              <a:spcAft>
                <a:spcPts val="0"/>
              </a:spcAft>
              <a:buNone/>
            </a:pPr>
            <a:r>
              <a:rPr lang="en-US" sz="4800" dirty="0">
                <a:solidFill>
                  <a:schemeClr val="dk1"/>
                </a:solidFill>
                <a:latin typeface="Merriweather"/>
                <a:ea typeface="Merriweather"/>
                <a:cs typeface="Merriweather"/>
                <a:sym typeface="Merriweather"/>
              </a:rPr>
              <a:t>180 Infirmary Way Amherst, MA 	Office: (413) 545-0883</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b="1" dirty="0">
                <a:solidFill>
                  <a:schemeClr val="dk1"/>
                </a:solidFill>
                <a:highlight>
                  <a:srgbClr val="FFFFFF"/>
                </a:highlight>
                <a:latin typeface="Merriweather"/>
                <a:ea typeface="Merriweather"/>
                <a:cs typeface="Merriweather"/>
                <a:sym typeface="Merriweather"/>
              </a:rPr>
              <a:t>Safe Passage: Northampton</a:t>
            </a:r>
            <a:r>
              <a:rPr lang="en-US" sz="4800" dirty="0">
                <a:solidFill>
                  <a:schemeClr val="dk1"/>
                </a:solidFill>
                <a:highlight>
                  <a:srgbClr val="FFFFFF"/>
                </a:highlight>
                <a:latin typeface="Merriweather"/>
                <a:ea typeface="Merriweather"/>
                <a:cs typeface="Merriweather"/>
                <a:sym typeface="Merriweather"/>
              </a:rPr>
              <a:t>: 413-586-5006</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b="1" dirty="0">
                <a:solidFill>
                  <a:schemeClr val="dk1"/>
                </a:solidFill>
                <a:highlight>
                  <a:srgbClr val="FFFFFF"/>
                </a:highlight>
                <a:latin typeface="Merriweather"/>
                <a:ea typeface="Merriweather"/>
                <a:cs typeface="Merriweather"/>
                <a:sym typeface="Merriweather"/>
              </a:rPr>
              <a:t>Woman shelter/Compañeras</a:t>
            </a:r>
            <a:endParaRPr sz="4800" dirty="0">
              <a:solidFill>
                <a:schemeClr val="dk1"/>
              </a:solidFill>
              <a:highlight>
                <a:srgbClr val="FFFFFF"/>
              </a:highlight>
              <a:latin typeface="Merriweather"/>
              <a:ea typeface="Merriweather"/>
              <a:cs typeface="Merriweather"/>
              <a:sym typeface="Merriweather"/>
            </a:endParaRPr>
          </a:p>
          <a:p>
            <a:pPr marL="0" lvl="0" indent="457200" algn="l" rtl="0">
              <a:lnSpc>
                <a:spcPct val="200000"/>
              </a:lnSpc>
              <a:spcBef>
                <a:spcPts val="0"/>
              </a:spcBef>
              <a:spcAft>
                <a:spcPts val="0"/>
              </a:spcAft>
              <a:buNone/>
            </a:pPr>
            <a:r>
              <a:rPr lang="en-US" sz="4800" dirty="0">
                <a:solidFill>
                  <a:schemeClr val="dk1"/>
                </a:solidFill>
                <a:highlight>
                  <a:srgbClr val="FFFFFF"/>
                </a:highlight>
                <a:latin typeface="Merriweather"/>
                <a:ea typeface="Merriweather"/>
                <a:cs typeface="Merriweather"/>
                <a:sym typeface="Merriweather"/>
              </a:rPr>
              <a:t>24 hour hotline: 1-877-536-1628</a:t>
            </a:r>
            <a:endParaRPr sz="4800" dirty="0">
              <a:solidFill>
                <a:schemeClr val="dk1"/>
              </a:solidFill>
              <a:highlight>
                <a:srgbClr val="FFFFFF"/>
              </a:highlight>
              <a:latin typeface="Merriweather"/>
              <a:ea typeface="Merriweather"/>
              <a:cs typeface="Merriweather"/>
              <a:sym typeface="Merriweather"/>
            </a:endParaRPr>
          </a:p>
          <a:p>
            <a:pPr marL="0" lvl="0" indent="457200" algn="l" rtl="0">
              <a:lnSpc>
                <a:spcPct val="200000"/>
              </a:lnSpc>
              <a:spcBef>
                <a:spcPts val="0"/>
              </a:spcBef>
              <a:spcAft>
                <a:spcPts val="0"/>
              </a:spcAft>
              <a:buNone/>
            </a:pPr>
            <a:r>
              <a:rPr lang="en-US" sz="4800" dirty="0">
                <a:solidFill>
                  <a:schemeClr val="dk1"/>
                </a:solidFill>
                <a:highlight>
                  <a:srgbClr val="FFFFFF"/>
                </a:highlight>
                <a:latin typeface="Merriweather"/>
                <a:ea typeface="Merriweather"/>
                <a:cs typeface="Merriweather"/>
                <a:sym typeface="Merriweather"/>
              </a:rPr>
              <a:t>Phone- 413-536-1628</a:t>
            </a:r>
            <a:endParaRPr sz="4800" dirty="0">
              <a:solidFill>
                <a:schemeClr val="dk1"/>
              </a:solidFill>
              <a:highlight>
                <a:srgbClr val="FFFFFF"/>
              </a:highlight>
              <a:latin typeface="Merriweather"/>
              <a:ea typeface="Merriweather"/>
              <a:cs typeface="Merriweather"/>
              <a:sym typeface="Merriweather"/>
            </a:endParaRPr>
          </a:p>
          <a:p>
            <a:pPr marL="0" lvl="0" indent="0" algn="l" rtl="0">
              <a:lnSpc>
                <a:spcPct val="200000"/>
              </a:lnSpc>
              <a:spcBef>
                <a:spcPts val="0"/>
              </a:spcBef>
              <a:spcAft>
                <a:spcPts val="0"/>
              </a:spcAft>
              <a:buNone/>
            </a:pPr>
            <a:endParaRPr sz="1600" dirty="0">
              <a:solidFill>
                <a:schemeClr val="dk1"/>
              </a:solidFill>
              <a:highlight>
                <a:srgbClr val="FFFFFF"/>
              </a:highlight>
              <a:latin typeface="Merriweather"/>
              <a:ea typeface="Merriweather"/>
              <a:cs typeface="Merriweather"/>
              <a:sym typeface="Merriweather"/>
            </a:endParaRPr>
          </a:p>
          <a:p>
            <a:pPr marL="0" lvl="0" indent="0" algn="l" rtl="0">
              <a:spcBef>
                <a:spcPts val="4000"/>
              </a:spcBef>
              <a:spcAft>
                <a:spcPts val="0"/>
              </a:spcAft>
              <a:buNone/>
            </a:pPr>
            <a:endParaRPr sz="1000" dirty="0">
              <a:solidFill>
                <a:srgbClr val="222222"/>
              </a:solidFill>
              <a:highlight>
                <a:srgbClr val="FFFFFF"/>
              </a:highlight>
              <a:latin typeface="Merriweather"/>
              <a:ea typeface="Merriweather"/>
              <a:cs typeface="Merriweather"/>
              <a:sym typeface="Merriweather"/>
            </a:endParaRPr>
          </a:p>
        </p:txBody>
      </p:sp>
      <p:sp>
        <p:nvSpPr>
          <p:cNvPr id="317" name="Google Shape;317;p41"/>
          <p:cNvSpPr txBox="1">
            <a:spLocks noGrp="1"/>
          </p:cNvSpPr>
          <p:nvPr>
            <p:ph type="body" idx="2"/>
          </p:nvPr>
        </p:nvSpPr>
        <p:spPr>
          <a:xfrm>
            <a:off x="5089975" y="1650670"/>
            <a:ext cx="4946700" cy="4840754"/>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None/>
            </a:pPr>
            <a:r>
              <a:rPr lang="en-US" sz="7300" b="1" u="sng" dirty="0">
                <a:latin typeface="Merriweather"/>
                <a:ea typeface="Merriweather"/>
                <a:cs typeface="Merriweather"/>
                <a:sym typeface="Merriweather"/>
              </a:rPr>
              <a:t>National Resources:</a:t>
            </a:r>
            <a:endParaRPr sz="4450" b="1"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b="1" dirty="0">
                <a:solidFill>
                  <a:schemeClr val="dk1"/>
                </a:solidFill>
                <a:highlight>
                  <a:srgbClr val="FFFFFF"/>
                </a:highlight>
                <a:latin typeface="Merriweather"/>
                <a:ea typeface="Merriweather"/>
                <a:cs typeface="Merriweather"/>
                <a:sym typeface="Merriweather"/>
              </a:rPr>
              <a:t>National Sexual Assault Hotline </a:t>
            </a:r>
            <a:r>
              <a:rPr lang="en-US" sz="4800" dirty="0">
                <a:solidFill>
                  <a:schemeClr val="dk1"/>
                </a:solidFill>
                <a:highlight>
                  <a:srgbClr val="FFFFFF"/>
                </a:highlight>
                <a:latin typeface="Merriweather"/>
                <a:ea typeface="Merriweather"/>
                <a:cs typeface="Merriweather"/>
                <a:sym typeface="Merriweather"/>
              </a:rPr>
              <a:t>800-656-4673 (24 hour)</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b="1" dirty="0">
                <a:solidFill>
                  <a:schemeClr val="dk1"/>
                </a:solidFill>
                <a:highlight>
                  <a:srgbClr val="FFFFFF"/>
                </a:highlight>
                <a:latin typeface="Merriweather"/>
                <a:ea typeface="Merriweather"/>
                <a:cs typeface="Merriweather"/>
                <a:sym typeface="Merriweather"/>
              </a:rPr>
              <a:t>Rape Abuse &amp; Incest National Network (“RAINN”)</a:t>
            </a:r>
            <a:endParaRPr sz="4800" b="1" dirty="0">
              <a:solidFill>
                <a:schemeClr val="dk1"/>
              </a:solidFill>
              <a:highlight>
                <a:srgbClr val="FFFFFF"/>
              </a:highlight>
              <a:latin typeface="Merriweather"/>
              <a:ea typeface="Merriweather"/>
              <a:cs typeface="Merriweather"/>
              <a:sym typeface="Merriweather"/>
            </a:endParaRPr>
          </a:p>
          <a:p>
            <a:pPr marL="457200" lvl="0" indent="0" algn="l" rtl="0">
              <a:lnSpc>
                <a:spcPct val="200000"/>
              </a:lnSpc>
              <a:spcBef>
                <a:spcPts val="0"/>
              </a:spcBef>
              <a:spcAft>
                <a:spcPts val="0"/>
              </a:spcAft>
              <a:buNone/>
            </a:pPr>
            <a:r>
              <a:rPr lang="en-US" sz="4800" dirty="0">
                <a:solidFill>
                  <a:schemeClr val="dk1"/>
                </a:solidFill>
                <a:highlight>
                  <a:srgbClr val="FFFFFF"/>
                </a:highlight>
                <a:latin typeface="Merriweather"/>
                <a:ea typeface="Merriweather"/>
                <a:cs typeface="Merriweather"/>
                <a:sym typeface="Merriweather"/>
              </a:rPr>
              <a:t>800-656-4673 (Hotline)</a:t>
            </a:r>
            <a:endParaRPr sz="4800" dirty="0">
              <a:solidFill>
                <a:schemeClr val="dk1"/>
              </a:solidFill>
              <a:highlight>
                <a:srgbClr val="FFFFFF"/>
              </a:highlight>
              <a:latin typeface="Merriweather"/>
              <a:ea typeface="Merriweather"/>
              <a:cs typeface="Merriweather"/>
              <a:sym typeface="Merriweather"/>
            </a:endParaRPr>
          </a:p>
          <a:p>
            <a:pPr marL="457200" lvl="0" indent="0" algn="l" rtl="0">
              <a:lnSpc>
                <a:spcPct val="200000"/>
              </a:lnSpc>
              <a:spcBef>
                <a:spcPts val="0"/>
              </a:spcBef>
              <a:spcAft>
                <a:spcPts val="0"/>
              </a:spcAft>
              <a:buNone/>
            </a:pPr>
            <a:r>
              <a:rPr lang="en-US" sz="4800" dirty="0">
                <a:solidFill>
                  <a:schemeClr val="dk1"/>
                </a:solidFill>
                <a:highlight>
                  <a:srgbClr val="FFFFFF"/>
                </a:highlight>
                <a:latin typeface="Merriweather"/>
                <a:ea typeface="Merriweather"/>
                <a:cs typeface="Merriweather"/>
                <a:sym typeface="Merriweather"/>
              </a:rPr>
              <a:t>www.rainn.org (Online Live Chat)</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b="1" dirty="0">
                <a:solidFill>
                  <a:schemeClr val="dk1"/>
                </a:solidFill>
                <a:highlight>
                  <a:srgbClr val="FFFFFF"/>
                </a:highlight>
                <a:latin typeface="Merriweather"/>
                <a:ea typeface="Merriweather"/>
                <a:cs typeface="Merriweather"/>
                <a:sym typeface="Merriweather"/>
              </a:rPr>
              <a:t>National Domestic Violence Hotline </a:t>
            </a:r>
            <a:r>
              <a:rPr lang="en-US" sz="4800" dirty="0">
                <a:solidFill>
                  <a:schemeClr val="dk1"/>
                </a:solidFill>
                <a:highlight>
                  <a:srgbClr val="FFFFFF"/>
                </a:highlight>
                <a:latin typeface="Merriweather"/>
                <a:ea typeface="Merriweather"/>
                <a:cs typeface="Merriweather"/>
                <a:sym typeface="Merriweather"/>
              </a:rPr>
              <a:t>800-799-7233 (24 hour)</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b="1" dirty="0">
                <a:solidFill>
                  <a:schemeClr val="dk1"/>
                </a:solidFill>
                <a:highlight>
                  <a:srgbClr val="FFFFFF"/>
                </a:highlight>
                <a:latin typeface="Merriweather"/>
                <a:ea typeface="Merriweather"/>
                <a:cs typeface="Merriweather"/>
                <a:sym typeface="Merriweather"/>
              </a:rPr>
              <a:t>Crisis Text Line for People of Color </a:t>
            </a:r>
            <a:r>
              <a:rPr lang="en-US" sz="4800" dirty="0">
                <a:solidFill>
                  <a:schemeClr val="dk1"/>
                </a:solidFill>
                <a:highlight>
                  <a:srgbClr val="FFFFFF"/>
                </a:highlight>
                <a:latin typeface="Merriweather"/>
                <a:ea typeface="Merriweather"/>
                <a:cs typeface="Merriweather"/>
                <a:sym typeface="Merriweather"/>
              </a:rPr>
              <a:t>Text STEVE to 741741</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dirty="0">
                <a:solidFill>
                  <a:schemeClr val="dk1"/>
                </a:solidFill>
                <a:highlight>
                  <a:srgbClr val="FFFFFF"/>
                </a:highlight>
                <a:latin typeface="Merriweather"/>
                <a:ea typeface="Merriweather"/>
                <a:cs typeface="Merriweather"/>
                <a:sym typeface="Merriweather"/>
              </a:rPr>
              <a:t> </a:t>
            </a:r>
            <a:r>
              <a:rPr lang="en-US" sz="4800" b="1" dirty="0">
                <a:solidFill>
                  <a:schemeClr val="dk1"/>
                </a:solidFill>
                <a:highlight>
                  <a:srgbClr val="FFFFFF"/>
                </a:highlight>
                <a:latin typeface="Merriweather"/>
                <a:ea typeface="Merriweather"/>
                <a:cs typeface="Merriweather"/>
                <a:sym typeface="Merriweather"/>
              </a:rPr>
              <a:t>The Trevor Project (LGBTQ Suicide Hotline) </a:t>
            </a:r>
            <a:r>
              <a:rPr lang="en-US" sz="4800" dirty="0">
                <a:solidFill>
                  <a:schemeClr val="dk1"/>
                </a:solidFill>
                <a:highlight>
                  <a:srgbClr val="FFFFFF"/>
                </a:highlight>
                <a:latin typeface="Merriweather"/>
                <a:ea typeface="Merriweather"/>
                <a:cs typeface="Merriweather"/>
                <a:sym typeface="Merriweather"/>
              </a:rPr>
              <a:t>866-488-7386</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b="1" dirty="0">
                <a:solidFill>
                  <a:schemeClr val="dk1"/>
                </a:solidFill>
                <a:highlight>
                  <a:srgbClr val="FFFFFF"/>
                </a:highlight>
                <a:latin typeface="Merriweather"/>
                <a:ea typeface="Merriweather"/>
                <a:cs typeface="Merriweather"/>
                <a:sym typeface="Merriweather"/>
              </a:rPr>
              <a:t>Trans Lifeline </a:t>
            </a:r>
            <a:r>
              <a:rPr lang="en-US" sz="4800" dirty="0">
                <a:solidFill>
                  <a:schemeClr val="dk1"/>
                </a:solidFill>
                <a:highlight>
                  <a:srgbClr val="FFFFFF"/>
                </a:highlight>
                <a:latin typeface="Merriweather"/>
                <a:ea typeface="Merriweather"/>
                <a:cs typeface="Merriweather"/>
                <a:sym typeface="Merriweather"/>
              </a:rPr>
              <a:t>877-565-8860</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dirty="0">
                <a:solidFill>
                  <a:schemeClr val="dk1"/>
                </a:solidFill>
                <a:highlight>
                  <a:srgbClr val="FFFFFF"/>
                </a:highlight>
                <a:latin typeface="Merriweather"/>
                <a:ea typeface="Merriweather"/>
                <a:cs typeface="Merriweather"/>
                <a:sym typeface="Merriweather"/>
              </a:rPr>
              <a:t> </a:t>
            </a:r>
            <a:r>
              <a:rPr lang="en-US" sz="4800" b="1" dirty="0">
                <a:solidFill>
                  <a:schemeClr val="dk1"/>
                </a:solidFill>
                <a:highlight>
                  <a:srgbClr val="FFFFFF"/>
                </a:highlight>
                <a:latin typeface="Merriweather"/>
                <a:ea typeface="Merriweather"/>
                <a:cs typeface="Merriweather"/>
                <a:sym typeface="Merriweather"/>
              </a:rPr>
              <a:t>Male Survivor </a:t>
            </a:r>
            <a:r>
              <a:rPr lang="en-US" sz="4800" dirty="0">
                <a:solidFill>
                  <a:schemeClr val="dk1"/>
                </a:solidFill>
                <a:highlight>
                  <a:srgbClr val="FFFFFF"/>
                </a:highlight>
                <a:latin typeface="Merriweather"/>
                <a:ea typeface="Merriweather"/>
                <a:cs typeface="Merriweather"/>
                <a:sym typeface="Merriweather"/>
              </a:rPr>
              <a:t>https://malesurvivor.org</a:t>
            </a:r>
            <a:endParaRPr sz="4800" u="sng"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b="1" dirty="0">
                <a:solidFill>
                  <a:schemeClr val="dk1"/>
                </a:solidFill>
                <a:highlight>
                  <a:srgbClr val="FFFFFF"/>
                </a:highlight>
                <a:latin typeface="Merriweather"/>
                <a:ea typeface="Merriweather"/>
                <a:cs typeface="Merriweather"/>
                <a:sym typeface="Merriweather"/>
              </a:rPr>
              <a:t>National Suicide Prevention Lifeline </a:t>
            </a:r>
            <a:r>
              <a:rPr lang="en-US" sz="4800" dirty="0">
                <a:solidFill>
                  <a:schemeClr val="dk1"/>
                </a:solidFill>
                <a:highlight>
                  <a:srgbClr val="FFFFFF"/>
                </a:highlight>
                <a:latin typeface="Merriweather"/>
                <a:ea typeface="Merriweather"/>
                <a:cs typeface="Merriweather"/>
                <a:sym typeface="Merriweather"/>
              </a:rPr>
              <a:t>800-273-8255 (Hotline)</a:t>
            </a:r>
            <a:endParaRPr sz="4800" dirty="0">
              <a:solidFill>
                <a:schemeClr val="dk1"/>
              </a:solidFill>
              <a:highlight>
                <a:srgbClr val="FFFFFF"/>
              </a:highlight>
              <a:latin typeface="Merriweather"/>
              <a:ea typeface="Merriweather"/>
              <a:cs typeface="Merriweather"/>
              <a:sym typeface="Merriweather"/>
            </a:endParaRPr>
          </a:p>
          <a:p>
            <a:pPr marL="0" lvl="0" indent="0" algn="l" rtl="0">
              <a:lnSpc>
                <a:spcPct val="200000"/>
              </a:lnSpc>
              <a:spcBef>
                <a:spcPts val="0"/>
              </a:spcBef>
              <a:spcAft>
                <a:spcPts val="0"/>
              </a:spcAft>
              <a:buClr>
                <a:schemeClr val="dk1"/>
              </a:buClr>
              <a:buSzPct val="27500"/>
              <a:buFont typeface="Arial"/>
              <a:buNone/>
            </a:pPr>
            <a:r>
              <a:rPr lang="en-US" sz="4000" dirty="0">
                <a:solidFill>
                  <a:srgbClr val="222222"/>
                </a:solidFill>
                <a:highlight>
                  <a:srgbClr val="FFFFFF"/>
                </a:highlight>
                <a:latin typeface="Merriweather"/>
                <a:ea typeface="Merriweather"/>
                <a:cs typeface="Merriweather"/>
                <a:sym typeface="Merriweather"/>
              </a:rPr>
              <a:t> </a:t>
            </a:r>
            <a:endParaRPr sz="4000" dirty="0">
              <a:solidFill>
                <a:srgbClr val="222222"/>
              </a:solidFill>
              <a:highlight>
                <a:srgbClr val="FFFFFF"/>
              </a:highlight>
              <a:latin typeface="Merriweather"/>
              <a:ea typeface="Merriweather"/>
              <a:cs typeface="Merriweather"/>
              <a:sym typeface="Merriweather"/>
            </a:endParaRPr>
          </a:p>
          <a:p>
            <a:pPr marL="0" lvl="0" indent="0" algn="l" rtl="0">
              <a:spcBef>
                <a:spcPts val="1200"/>
              </a:spcBef>
              <a:spcAft>
                <a:spcPts val="0"/>
              </a:spcAft>
              <a:buNone/>
            </a:pPr>
            <a:endParaRPr sz="1600" b="1" u="sng" dirty="0">
              <a:latin typeface="Merriweather"/>
              <a:ea typeface="Merriweather"/>
              <a:cs typeface="Merriweather"/>
              <a:sym typeface="Merriweathe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Reports</a:t>
            </a:r>
          </a:p>
        </p:txBody>
      </p:sp>
      <p:sp>
        <p:nvSpPr>
          <p:cNvPr id="3" name="Text Placeholder 2"/>
          <p:cNvSpPr>
            <a:spLocks noGrp="1"/>
          </p:cNvSpPr>
          <p:nvPr>
            <p:ph type="body" idx="1"/>
          </p:nvPr>
        </p:nvSpPr>
        <p:spPr/>
        <p:txBody>
          <a:bodyPr>
            <a:normAutofit/>
          </a:bodyPr>
          <a:lstStyle/>
          <a:p>
            <a:r>
              <a:rPr lang="en-US" sz="2400" dirty="0"/>
              <a:t>Submit the Title IX form </a:t>
            </a:r>
          </a:p>
          <a:p>
            <a:r>
              <a:rPr lang="en-US" sz="2400" dirty="0"/>
              <a:t>Do not submit a CARE report to report the incident</a:t>
            </a:r>
          </a:p>
        </p:txBody>
      </p:sp>
      <p:sp>
        <p:nvSpPr>
          <p:cNvPr id="4" name="Text Placeholder 3"/>
          <p:cNvSpPr>
            <a:spLocks noGrp="1"/>
          </p:cNvSpPr>
          <p:nvPr>
            <p:ph type="body" idx="2"/>
          </p:nvPr>
        </p:nvSpPr>
        <p:spPr/>
        <p:txBody>
          <a:bodyPr>
            <a:normAutofit/>
          </a:bodyPr>
          <a:lstStyle/>
          <a:p>
            <a:r>
              <a:rPr lang="en-US" sz="2800" dirty="0"/>
              <a:t>As an RA you will need to document what the information the student(s) reported to you. Attach that to the Title IX report form. </a:t>
            </a:r>
          </a:p>
        </p:txBody>
      </p:sp>
    </p:spTree>
    <p:extLst>
      <p:ext uri="{BB962C8B-B14F-4D97-AF65-F5344CB8AC3E}">
        <p14:creationId xmlns:p14="http://schemas.microsoft.com/office/powerpoint/2010/main" val="1581112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Bookman Old Style" panose="02050604050505020204" pitchFamily="18" charset="0"/>
              </a:rPr>
              <a:t>Three Important Laws</a:t>
            </a:r>
          </a:p>
        </p:txBody>
      </p:sp>
      <p:sp>
        <p:nvSpPr>
          <p:cNvPr id="3" name="Text Placeholder 2"/>
          <p:cNvSpPr>
            <a:spLocks noGrp="1"/>
          </p:cNvSpPr>
          <p:nvPr>
            <p:ph type="body"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600" dirty="0">
                <a:solidFill>
                  <a:schemeClr val="tx1"/>
                </a:solidFill>
              </a:rPr>
              <a:t>Title IX		Clery Act 		</a:t>
            </a:r>
          </a:p>
          <a:p>
            <a:endParaRPr lang="en-US" sz="3600" dirty="0">
              <a:solidFill>
                <a:schemeClr val="tx1"/>
              </a:solidFill>
            </a:endParaRPr>
          </a:p>
          <a:p>
            <a:pPr marL="137160" indent="0">
              <a:buNone/>
            </a:pPr>
            <a:r>
              <a:rPr lang="en-US" sz="3600" dirty="0">
                <a:solidFill>
                  <a:schemeClr val="tx1"/>
                </a:solidFill>
              </a:rPr>
              <a:t>		</a:t>
            </a:r>
            <a:r>
              <a:rPr lang="en-US" sz="2400" b="1" dirty="0">
                <a:solidFill>
                  <a:schemeClr val="tx1"/>
                </a:solidFill>
              </a:rPr>
              <a:t>Violence Against Woman Act (VAWA)</a:t>
            </a:r>
          </a:p>
        </p:txBody>
      </p:sp>
      <p:sp>
        <p:nvSpPr>
          <p:cNvPr id="4" name="Left-Right Arrow 3"/>
          <p:cNvSpPr/>
          <p:nvPr/>
        </p:nvSpPr>
        <p:spPr>
          <a:xfrm>
            <a:off x="3051958" y="2386940"/>
            <a:ext cx="973776" cy="4631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Right Arrow 4"/>
          <p:cNvSpPr/>
          <p:nvPr/>
        </p:nvSpPr>
        <p:spPr>
          <a:xfrm>
            <a:off x="6768935" y="2226623"/>
            <a:ext cx="1674420" cy="6234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1056904" y="3740727"/>
            <a:ext cx="1294410" cy="6768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520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70409" y="1330033"/>
            <a:ext cx="8168999" cy="2708924"/>
          </a:xfrm>
        </p:spPr>
        <p:txBody>
          <a:bodyPr/>
          <a:lstStyle/>
          <a:p>
            <a:pPr algn="ctr"/>
            <a:br>
              <a:rPr lang="en-US" dirty="0"/>
            </a:br>
            <a:br>
              <a:rPr lang="en-US" dirty="0"/>
            </a:br>
            <a:br>
              <a:rPr lang="en-US" dirty="0"/>
            </a:br>
            <a:br>
              <a:rPr lang="en-US" dirty="0"/>
            </a:br>
            <a:br>
              <a:rPr lang="en-US" dirty="0"/>
            </a:br>
            <a:r>
              <a:rPr lang="en-US" sz="4400" b="1" dirty="0">
                <a:solidFill>
                  <a:schemeClr val="accent3">
                    <a:lumMod val="75000"/>
                    <a:lumOff val="25000"/>
                  </a:schemeClr>
                </a:solidFill>
                <a:hlinkClick r:id="rId2">
                  <a:extLst>
                    <a:ext uri="{A12FA001-AC4F-418D-AE19-62706E023703}">
                      <ahyp:hlinkClr xmlns:ahyp="http://schemas.microsoft.com/office/drawing/2018/hyperlinkcolor" val="tx"/>
                    </a:ext>
                  </a:extLst>
                </a:hlinkClick>
              </a:rPr>
              <a:t>Title IX/ Sexual Misconduct</a:t>
            </a:r>
            <a:br>
              <a:rPr lang="en-US" sz="4400" b="1" dirty="0">
                <a:solidFill>
                  <a:schemeClr val="accent3">
                    <a:lumMod val="75000"/>
                    <a:lumOff val="25000"/>
                  </a:schemeClr>
                </a:solidFill>
                <a:hlinkClick r:id="rId2">
                  <a:extLst>
                    <a:ext uri="{A12FA001-AC4F-418D-AE19-62706E023703}">
                      <ahyp:hlinkClr xmlns:ahyp="http://schemas.microsoft.com/office/drawing/2018/hyperlinkcolor" val="tx"/>
                    </a:ext>
                  </a:extLst>
                </a:hlinkClick>
              </a:rPr>
            </a:br>
            <a:r>
              <a:rPr lang="en-US" sz="4400" b="1" dirty="0">
                <a:solidFill>
                  <a:schemeClr val="accent3">
                    <a:lumMod val="75000"/>
                    <a:lumOff val="25000"/>
                  </a:schemeClr>
                </a:solidFill>
                <a:hlinkClick r:id="rId2">
                  <a:extLst>
                    <a:ext uri="{A12FA001-AC4F-418D-AE19-62706E023703}">
                      <ahyp:hlinkClr xmlns:ahyp="http://schemas.microsoft.com/office/drawing/2018/hyperlinkcolor" val="tx"/>
                    </a:ext>
                  </a:extLst>
                </a:hlinkClick>
              </a:rPr>
              <a:t> </a:t>
            </a:r>
            <a:br>
              <a:rPr lang="en-US" sz="4400" b="1" dirty="0">
                <a:solidFill>
                  <a:schemeClr val="accent3">
                    <a:lumMod val="75000"/>
                    <a:lumOff val="25000"/>
                  </a:schemeClr>
                </a:solidFill>
                <a:hlinkClick r:id="rId2">
                  <a:extLst>
                    <a:ext uri="{A12FA001-AC4F-418D-AE19-62706E023703}">
                      <ahyp:hlinkClr xmlns:ahyp="http://schemas.microsoft.com/office/drawing/2018/hyperlinkcolor" val="tx"/>
                    </a:ext>
                  </a:extLst>
                </a:hlinkClick>
              </a:rPr>
            </a:br>
            <a:r>
              <a:rPr lang="en-US" sz="4400" b="1" dirty="0">
                <a:solidFill>
                  <a:schemeClr val="accent3">
                    <a:lumMod val="75000"/>
                    <a:lumOff val="25000"/>
                  </a:schemeClr>
                </a:solidFill>
                <a:hlinkClick r:id="rId2">
                  <a:extLst>
                    <a:ext uri="{A12FA001-AC4F-418D-AE19-62706E023703}">
                      <ahyp:hlinkClr xmlns:ahyp="http://schemas.microsoft.com/office/drawing/2018/hyperlinkcolor" val="tx"/>
                    </a:ext>
                  </a:extLst>
                </a:hlinkClick>
              </a:rPr>
              <a:t>Elms College Website</a:t>
            </a:r>
            <a:br>
              <a:rPr lang="en-US" sz="4400" b="1" dirty="0">
                <a:solidFill>
                  <a:schemeClr val="accent3">
                    <a:lumMod val="75000"/>
                    <a:lumOff val="25000"/>
                  </a:schemeClr>
                </a:solidFill>
              </a:rPr>
            </a:br>
            <a:endParaRPr lang="en-US" sz="4400" b="1" dirty="0">
              <a:solidFill>
                <a:schemeClr val="accent3">
                  <a:lumMod val="75000"/>
                  <a:lumOff val="25000"/>
                </a:schemeClr>
              </a:solidFill>
            </a:endParaRPr>
          </a:p>
        </p:txBody>
      </p:sp>
      <p:sp>
        <p:nvSpPr>
          <p:cNvPr id="6" name="Subtitle 5"/>
          <p:cNvSpPr>
            <a:spLocks noGrp="1"/>
          </p:cNvSpPr>
          <p:nvPr>
            <p:ph type="subTitle" idx="1"/>
          </p:nvPr>
        </p:nvSpPr>
        <p:spPr>
          <a:xfrm>
            <a:off x="1471441" y="4038957"/>
            <a:ext cx="7766936" cy="1096899"/>
          </a:xfrm>
        </p:spPr>
        <p:txBody>
          <a:bodyPr>
            <a:normAutofit/>
          </a:bodyPr>
          <a:lstStyle/>
          <a:p>
            <a:pPr algn="ctr"/>
            <a:r>
              <a:rPr lang="en-US" sz="3600" b="1" dirty="0"/>
              <a:t>QUESTIONS? </a:t>
            </a:r>
          </a:p>
        </p:txBody>
      </p:sp>
    </p:spTree>
    <p:extLst>
      <p:ext uri="{BB962C8B-B14F-4D97-AF65-F5344CB8AC3E}">
        <p14:creationId xmlns:p14="http://schemas.microsoft.com/office/powerpoint/2010/main" val="1486041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Clery Act</a:t>
            </a:r>
          </a:p>
        </p:txBody>
      </p:sp>
      <p:sp>
        <p:nvSpPr>
          <p:cNvPr id="3" name="Text Placeholder 2"/>
          <p:cNvSpPr>
            <a:spLocks noGrp="1"/>
          </p:cNvSpPr>
          <p:nvPr>
            <p:ph type="body" idx="1"/>
          </p:nvPr>
        </p:nvSpPr>
        <p:spPr>
          <a:xfrm>
            <a:off x="677334" y="1436194"/>
            <a:ext cx="8596668" cy="3880773"/>
          </a:xfrm>
        </p:spPr>
        <p:txBody>
          <a:bodyPr>
            <a:normAutofit lnSpcReduction="10000"/>
          </a:bodyPr>
          <a:lstStyle/>
          <a:p>
            <a:r>
              <a:rPr lang="en-US" sz="2400" dirty="0"/>
              <a:t>The Clery Act requires colleges and universities to report campus crime data, support victims of violence, and publicly outline the policies and procedures they have put into place to improve campus safety.</a:t>
            </a:r>
          </a:p>
          <a:p>
            <a:r>
              <a:rPr lang="en-US" sz="2400" dirty="0"/>
              <a:t>Annual security report</a:t>
            </a:r>
          </a:p>
          <a:p>
            <a:pPr lvl="1"/>
            <a:r>
              <a:rPr lang="en-US" sz="2200" dirty="0"/>
              <a:t>Includes crime categories based on </a:t>
            </a:r>
            <a:r>
              <a:rPr lang="en-US" sz="2200" dirty="0" err="1"/>
              <a:t>on</a:t>
            </a:r>
            <a:r>
              <a:rPr lang="en-US" sz="2200" dirty="0"/>
              <a:t> campus incidents or at properties owned by the college</a:t>
            </a:r>
          </a:p>
          <a:p>
            <a:pPr lvl="1"/>
            <a:r>
              <a:rPr lang="en-US" sz="2200" dirty="0"/>
              <a:t>Timely warnings and emergency notifications</a:t>
            </a:r>
          </a:p>
          <a:p>
            <a:pPr lvl="1"/>
            <a:r>
              <a:rPr lang="en-US" sz="2200" dirty="0"/>
              <a:t>Prevention education and programs</a:t>
            </a:r>
          </a:p>
        </p:txBody>
      </p:sp>
    </p:spTree>
    <p:extLst>
      <p:ext uri="{BB962C8B-B14F-4D97-AF65-F5344CB8AC3E}">
        <p14:creationId xmlns:p14="http://schemas.microsoft.com/office/powerpoint/2010/main" val="4153494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What is VAWA?</a:t>
            </a:r>
            <a:endParaRPr lang="en-US" dirty="0"/>
          </a:p>
        </p:txBody>
      </p:sp>
      <p:sp>
        <p:nvSpPr>
          <p:cNvPr id="3" name="Text Placeholder 2"/>
          <p:cNvSpPr>
            <a:spLocks noGrp="1"/>
          </p:cNvSpPr>
          <p:nvPr>
            <p:ph type="body" idx="1"/>
          </p:nvPr>
        </p:nvSpPr>
        <p:spPr>
          <a:xfrm>
            <a:off x="677334" y="1543072"/>
            <a:ext cx="8596668" cy="3880773"/>
          </a:xfrm>
        </p:spPr>
        <p:txBody>
          <a:bodyPr/>
          <a:lstStyle/>
          <a:p>
            <a:r>
              <a:rPr lang="en-US" dirty="0"/>
              <a:t>Federal law</a:t>
            </a:r>
          </a:p>
          <a:p>
            <a:r>
              <a:rPr lang="en-US" dirty="0"/>
              <a:t>Under the Violence Against Women Act (“VAWA”), all colleges and universities across the country are required to: </a:t>
            </a:r>
          </a:p>
          <a:p>
            <a:pPr lvl="1"/>
            <a:r>
              <a:rPr lang="en-US" dirty="0"/>
              <a:t>Report dating violence, domestic violence, sexual assault, and stalking, beyond crime categories the Clery Act already mandates</a:t>
            </a:r>
          </a:p>
          <a:p>
            <a:pPr lvl="1"/>
            <a:r>
              <a:rPr lang="en-US" dirty="0"/>
              <a:t>Adopt certain student discipline procedures, such as for notifying purported victims of their rights</a:t>
            </a:r>
          </a:p>
          <a:p>
            <a:pPr lvl="1"/>
            <a:r>
              <a:rPr lang="en-US" dirty="0"/>
              <a:t>Adopt certain institutional policies to address and prevent campus sexual violence</a:t>
            </a:r>
          </a:p>
          <a:p>
            <a:pPr lvl="1"/>
            <a:r>
              <a:rPr lang="en-US" dirty="0"/>
              <a:t>Adopt new definitions for sexual misconduct and crimes</a:t>
            </a:r>
          </a:p>
          <a:p>
            <a:endParaRPr lang="en-US" dirty="0"/>
          </a:p>
        </p:txBody>
      </p:sp>
    </p:spTree>
    <p:extLst>
      <p:ext uri="{BB962C8B-B14F-4D97-AF65-F5344CB8AC3E}">
        <p14:creationId xmlns:p14="http://schemas.microsoft.com/office/powerpoint/2010/main" val="55356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VAWA Definitions of Sex Crimes</a:t>
            </a:r>
            <a:endParaRPr lang="en-US" dirty="0"/>
          </a:p>
        </p:txBody>
      </p:sp>
      <p:sp>
        <p:nvSpPr>
          <p:cNvPr id="3" name="Text Placeholder 2"/>
          <p:cNvSpPr>
            <a:spLocks noGrp="1"/>
          </p:cNvSpPr>
          <p:nvPr>
            <p:ph type="body" idx="1"/>
          </p:nvPr>
        </p:nvSpPr>
        <p:spPr>
          <a:xfrm>
            <a:off x="677334" y="1626199"/>
            <a:ext cx="8596668" cy="4109583"/>
          </a:xfrm>
        </p:spPr>
        <p:txBody>
          <a:bodyPr>
            <a:normAutofit fontScale="92500" lnSpcReduction="20000"/>
          </a:bodyPr>
          <a:lstStyle/>
          <a:p>
            <a:r>
              <a:rPr lang="en-US" dirty="0"/>
              <a:t>The </a:t>
            </a:r>
            <a:r>
              <a:rPr lang="en-US" u="sng" dirty="0"/>
              <a:t>definitions</a:t>
            </a:r>
            <a:r>
              <a:rPr lang="en-US" dirty="0"/>
              <a:t> of sex crimes have been standardized to reduce confusion and misreporting of sexual violence, especially in the area of acquaintance sexual assault</a:t>
            </a:r>
          </a:p>
          <a:p>
            <a:pPr lvl="1"/>
            <a:r>
              <a:rPr lang="en-US" b="1" dirty="0"/>
              <a:t>Sex Offenses: </a:t>
            </a:r>
            <a:r>
              <a:rPr lang="en-US" dirty="0"/>
              <a:t>Any sexual act directed against another person, without the consent of the victim, including instances where the victim is incapable of giving consent</a:t>
            </a:r>
          </a:p>
          <a:p>
            <a:pPr lvl="1"/>
            <a:r>
              <a:rPr lang="en-US" b="1" dirty="0"/>
              <a:t>Rape: </a:t>
            </a:r>
            <a:r>
              <a:rPr lang="en-US" dirty="0"/>
              <a:t>The penetration, no matter how slight, of the vagina or anus with any body part or object, or oral penetration by a sex organ of another person, without the consent of the victim </a:t>
            </a:r>
          </a:p>
          <a:p>
            <a:pPr lvl="1"/>
            <a:r>
              <a:rPr lang="en-US" b="1" dirty="0"/>
              <a:t>Fondling: </a:t>
            </a:r>
            <a:r>
              <a:rPr lang="en-US" dirty="0"/>
              <a:t>The touching of the private body parts of another person for the purpose of sexual gratification, without the consent of the victim, including instances where the victim is incapable of giving consent because of his/her age or because of his/her temporary or permanent mental incapacity </a:t>
            </a:r>
          </a:p>
          <a:p>
            <a:pPr lvl="1"/>
            <a:r>
              <a:rPr lang="en-US" b="1" dirty="0"/>
              <a:t>Incest: </a:t>
            </a:r>
            <a:r>
              <a:rPr lang="en-US" dirty="0"/>
              <a:t>Non forcible sexual intercourse between persons who are related to each other within the degrees wherein marriage is prohibited by law </a:t>
            </a:r>
          </a:p>
          <a:p>
            <a:pPr lvl="1"/>
            <a:r>
              <a:rPr lang="en-US" b="1" dirty="0"/>
              <a:t>Statutory Rape: </a:t>
            </a:r>
            <a:r>
              <a:rPr lang="en-US" dirty="0" err="1"/>
              <a:t>Nonforcible</a:t>
            </a:r>
            <a:r>
              <a:rPr lang="en-US" dirty="0"/>
              <a:t> sexual intercourse with a person who is under the statutory age of consent (age 18 in MA) </a:t>
            </a:r>
          </a:p>
          <a:p>
            <a:endParaRPr lang="en-US" dirty="0"/>
          </a:p>
        </p:txBody>
      </p:sp>
    </p:spTree>
    <p:extLst>
      <p:ext uri="{BB962C8B-B14F-4D97-AF65-F5344CB8AC3E}">
        <p14:creationId xmlns:p14="http://schemas.microsoft.com/office/powerpoint/2010/main" val="223846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VAWA Required Definitions for Student Conduct Codes </a:t>
            </a:r>
            <a:endParaRPr lang="en-US" dirty="0"/>
          </a:p>
        </p:txBody>
      </p:sp>
      <p:sp>
        <p:nvSpPr>
          <p:cNvPr id="3" name="Text Placeholder 2"/>
          <p:cNvSpPr>
            <a:spLocks noGrp="1"/>
          </p:cNvSpPr>
          <p:nvPr>
            <p:ph type="body" idx="1"/>
          </p:nvPr>
        </p:nvSpPr>
        <p:spPr>
          <a:xfrm>
            <a:off x="677334" y="1930401"/>
            <a:ext cx="8596668" cy="4110962"/>
          </a:xfrm>
        </p:spPr>
        <p:txBody>
          <a:bodyPr>
            <a:normAutofit fontScale="85000" lnSpcReduction="20000"/>
          </a:bodyPr>
          <a:lstStyle/>
          <a:p>
            <a:r>
              <a:rPr lang="en-US" b="1" dirty="0"/>
              <a:t>Dating Violence </a:t>
            </a:r>
          </a:p>
          <a:p>
            <a:pPr lvl="1"/>
            <a:r>
              <a:rPr lang="en-US" dirty="0"/>
              <a:t>A violent act</a:t>
            </a:r>
            <a:r>
              <a:rPr lang="en-US" b="1" dirty="0"/>
              <a:t> c</a:t>
            </a:r>
            <a:r>
              <a:rPr lang="en-US" dirty="0"/>
              <a:t>ommitted by a  person who is or has been in a social relationship of a romantic or intimate nature with the victim; and </a:t>
            </a:r>
          </a:p>
          <a:p>
            <a:pPr lvl="1"/>
            <a:r>
              <a:rPr lang="en-US" dirty="0"/>
              <a:t>The existence of the relationship shall be determined based on victim’s statement with consideration of the length of the relationship, the type of the relationship, and the frequency of the relationship</a:t>
            </a:r>
          </a:p>
          <a:p>
            <a:r>
              <a:rPr lang="en-US" b="1" dirty="0"/>
              <a:t>Domestic Violence </a:t>
            </a:r>
          </a:p>
          <a:p>
            <a:pPr lvl="1"/>
            <a:r>
              <a:rPr lang="en-US" dirty="0"/>
              <a:t>A violent crime</a:t>
            </a:r>
            <a:r>
              <a:rPr lang="en-US" b="1" dirty="0"/>
              <a:t> c</a:t>
            </a:r>
            <a:r>
              <a:rPr lang="en-US" dirty="0"/>
              <a:t>ommitted by a current or former spouse or intimate partner OR a person sharing a child with the victim; AND</a:t>
            </a:r>
          </a:p>
          <a:p>
            <a:pPr lvl="1"/>
            <a:r>
              <a:rPr lang="en-US" dirty="0"/>
              <a:t>Has cohabitated with the victim as a spouse or intimate partner </a:t>
            </a:r>
          </a:p>
          <a:p>
            <a:r>
              <a:rPr lang="en-US" b="1" dirty="0"/>
              <a:t>Stalking </a:t>
            </a:r>
          </a:p>
          <a:p>
            <a:pPr lvl="1"/>
            <a:r>
              <a:rPr lang="en-US" dirty="0"/>
              <a:t>Engaging in a course of conduct (two or more acts) by which the stalker directly, indirectly, or through third parties follows, monitors, observes, surveils or threatens a person AND</a:t>
            </a:r>
          </a:p>
          <a:p>
            <a:pPr lvl="1"/>
            <a:r>
              <a:rPr lang="en-US" dirty="0"/>
              <a:t>Causes a reasonable person to fear for his or her safety or the safety of others or causes that person to suffer substantial emotional damage </a:t>
            </a:r>
          </a:p>
          <a:p>
            <a:endParaRPr lang="en-US" dirty="0"/>
          </a:p>
        </p:txBody>
      </p:sp>
    </p:spTree>
    <p:extLst>
      <p:ext uri="{BB962C8B-B14F-4D97-AF65-F5344CB8AC3E}">
        <p14:creationId xmlns:p14="http://schemas.microsoft.com/office/powerpoint/2010/main" val="429465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Washington Post – August 30, 2012</a:t>
            </a:r>
            <a:endParaRPr lang="en-US" dirty="0"/>
          </a:p>
        </p:txBody>
      </p:sp>
      <p:sp>
        <p:nvSpPr>
          <p:cNvPr id="3" name="Text Placeholder 2"/>
          <p:cNvSpPr>
            <a:spLocks noGrp="1"/>
          </p:cNvSpPr>
          <p:nvPr>
            <p:ph type="body" idx="1"/>
          </p:nvPr>
        </p:nvSpPr>
        <p:spPr>
          <a:xfrm>
            <a:off x="677334" y="1675766"/>
            <a:ext cx="8596668" cy="3880773"/>
          </a:xfrm>
        </p:spPr>
        <p:txBody>
          <a:bodyPr/>
          <a:lstStyle/>
          <a:p>
            <a:r>
              <a:rPr lang="en-US" b="1" dirty="0"/>
              <a:t>George </a:t>
            </a:r>
            <a:r>
              <a:rPr lang="en-US" b="1" dirty="0" err="1"/>
              <a:t>Huguely</a:t>
            </a:r>
            <a:r>
              <a:rPr lang="en-US" b="1" dirty="0"/>
              <a:t> V sentenced to 23 years for Yeardley Love murder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735" y="2389860"/>
            <a:ext cx="4648201" cy="2695575"/>
          </a:xfrm>
          <a:prstGeom prst="rect">
            <a:avLst/>
          </a:prstGeom>
        </p:spPr>
      </p:pic>
      <p:sp>
        <p:nvSpPr>
          <p:cNvPr id="5" name="Rectangle 4"/>
          <p:cNvSpPr/>
          <p:nvPr/>
        </p:nvSpPr>
        <p:spPr>
          <a:xfrm>
            <a:off x="1634835" y="5422759"/>
            <a:ext cx="6096000" cy="738664"/>
          </a:xfrm>
          <a:prstGeom prst="rect">
            <a:avLst/>
          </a:prstGeom>
        </p:spPr>
        <p:txBody>
          <a:bodyPr>
            <a:spAutoFit/>
          </a:bodyPr>
          <a:lstStyle/>
          <a:p>
            <a:r>
              <a:rPr lang="en-US" b="1" dirty="0"/>
              <a:t>George </a:t>
            </a:r>
            <a:r>
              <a:rPr lang="en-US" b="1" dirty="0" err="1"/>
              <a:t>Hughely</a:t>
            </a:r>
            <a:r>
              <a:rPr lang="en-US" b="1" dirty="0"/>
              <a:t> V found guilty of second degree murder: A jury convicted the former U-Va. lacrosse player in the 2011 death of his onetime girlfriend Yeardley Love</a:t>
            </a:r>
          </a:p>
        </p:txBody>
      </p:sp>
    </p:spTree>
    <p:extLst>
      <p:ext uri="{BB962C8B-B14F-4D97-AF65-F5344CB8AC3E}">
        <p14:creationId xmlns:p14="http://schemas.microsoft.com/office/powerpoint/2010/main" val="240535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What is Domestic/Dating Abuse?</a:t>
            </a:r>
            <a:endParaRPr lang="en-US" dirty="0"/>
          </a:p>
        </p:txBody>
      </p:sp>
      <p:sp>
        <p:nvSpPr>
          <p:cNvPr id="3" name="Text Placeholder 2"/>
          <p:cNvSpPr>
            <a:spLocks noGrp="1"/>
          </p:cNvSpPr>
          <p:nvPr>
            <p:ph type="body" idx="1"/>
          </p:nvPr>
        </p:nvSpPr>
        <p:spPr>
          <a:xfrm>
            <a:off x="677334" y="1507446"/>
            <a:ext cx="8596668" cy="4299588"/>
          </a:xfrm>
        </p:spPr>
        <p:txBody>
          <a:bodyPr/>
          <a:lstStyle/>
          <a:p>
            <a:r>
              <a:rPr lang="en-US" dirty="0"/>
              <a:t>Domestic/dating abuse is ongoing, purposeful behavior that is aimed at dominating one’s partner, and often one’s children as well</a:t>
            </a:r>
          </a:p>
          <a:p>
            <a:r>
              <a:rPr lang="en-US" dirty="0"/>
              <a:t>Domestic/dating abuse involves repeated, ongoing, intentional control tactics used by one partner against the other </a:t>
            </a:r>
          </a:p>
          <a:p>
            <a:pPr lvl="1"/>
            <a:r>
              <a:rPr lang="en-US" dirty="0"/>
              <a:t>Those tactics may be physical, sexual, economic, psychological, or all of the above</a:t>
            </a:r>
          </a:p>
          <a:p>
            <a:pPr lvl="1"/>
            <a:r>
              <a:rPr lang="en-US" dirty="0"/>
              <a:t>An abuser is someone who engages in a pattern of coercive control, not simply someone who physically assaults a partner</a:t>
            </a:r>
          </a:p>
          <a:p>
            <a:r>
              <a:rPr lang="en-US" dirty="0"/>
              <a:t>Victims need domestic violence services, safety planning, orders of protection, and support</a:t>
            </a:r>
          </a:p>
          <a:p>
            <a:pPr lvl="1"/>
            <a:r>
              <a:rPr lang="en-US" dirty="0"/>
              <a:t>Victims should not have to deal with domestic abuse all by themselves</a:t>
            </a:r>
          </a:p>
          <a:p>
            <a:endParaRPr lang="en-US" dirty="0"/>
          </a:p>
        </p:txBody>
      </p:sp>
    </p:spTree>
    <p:extLst>
      <p:ext uri="{BB962C8B-B14F-4D97-AF65-F5344CB8AC3E}">
        <p14:creationId xmlns:p14="http://schemas.microsoft.com/office/powerpoint/2010/main" val="755963123"/>
      </p:ext>
    </p:extLst>
  </p:cSld>
  <p:clrMapOvr>
    <a:masterClrMapping/>
  </p:clrMapOvr>
</p:sld>
</file>

<file path=ppt/theme/theme1.xml><?xml version="1.0" encoding="utf-8"?>
<a:theme xmlns:a="http://schemas.openxmlformats.org/drawingml/2006/main" name="Facet">
  <a:themeElements>
    <a:clrScheme name="Elms College">
      <a:dk1>
        <a:srgbClr val="000000"/>
      </a:dk1>
      <a:lt1>
        <a:srgbClr val="FFFFFF"/>
      </a:lt1>
      <a:dk2>
        <a:srgbClr val="2C3C43"/>
      </a:dk2>
      <a:lt2>
        <a:srgbClr val="EBEBEB"/>
      </a:lt2>
      <a:accent1>
        <a:srgbClr val="008567"/>
      </a:accent1>
      <a:accent2>
        <a:srgbClr val="DEBB76"/>
      </a:accent2>
      <a:accent3>
        <a:srgbClr val="004233"/>
      </a:accent3>
      <a:accent4>
        <a:srgbClr val="A08956"/>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3092</TotalTime>
  <Words>2579</Words>
  <Application>Microsoft Office PowerPoint</Application>
  <PresentationFormat>Widescreen</PresentationFormat>
  <Paragraphs>206</Paragraphs>
  <Slides>30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Noto Sans Symbols</vt:lpstr>
      <vt:lpstr>Ink Free</vt:lpstr>
      <vt:lpstr>Times New Roman</vt:lpstr>
      <vt:lpstr>Rockwell Extra Bold</vt:lpstr>
      <vt:lpstr>Arial Narrow</vt:lpstr>
      <vt:lpstr>Arial</vt:lpstr>
      <vt:lpstr>Calibri</vt:lpstr>
      <vt:lpstr>Bookman Old Style</vt:lpstr>
      <vt:lpstr>Merriweather</vt:lpstr>
      <vt:lpstr>Facet</vt:lpstr>
      <vt:lpstr>Title IX, Clery, VAWA Sexual Misconduct, Sexual Harassment, Sexual Discrimination   </vt:lpstr>
      <vt:lpstr>Why are we here?</vt:lpstr>
      <vt:lpstr>Three Important Laws</vt:lpstr>
      <vt:lpstr>Clery Act</vt:lpstr>
      <vt:lpstr>What is VAWA?</vt:lpstr>
      <vt:lpstr>VAWA Definitions of Sex Crimes</vt:lpstr>
      <vt:lpstr>VAWA Required Definitions for Student Conduct Codes </vt:lpstr>
      <vt:lpstr>Washington Post – August 30, 2012</vt:lpstr>
      <vt:lpstr>What is Domestic/Dating Abuse?</vt:lpstr>
      <vt:lpstr> What is Title IX?</vt:lpstr>
      <vt:lpstr>What Does Title IX Address?</vt:lpstr>
      <vt:lpstr>What Does This Mean for Us?</vt:lpstr>
      <vt:lpstr>Affirmative Consent Definition</vt:lpstr>
      <vt:lpstr>You as an RA…</vt:lpstr>
      <vt:lpstr>What Should I Report?</vt:lpstr>
      <vt:lpstr>Who Can Make a Report? </vt:lpstr>
      <vt:lpstr>Who Do I Tell?</vt:lpstr>
      <vt:lpstr>    WHO’S  WHO </vt:lpstr>
      <vt:lpstr>What is a Title IX Coordinator?</vt:lpstr>
      <vt:lpstr>Scope of Title IX Coverage </vt:lpstr>
      <vt:lpstr> Title IX Prohibited Conduct  </vt:lpstr>
      <vt:lpstr>Bystander Intervention </vt:lpstr>
      <vt:lpstr>Massachusetts Campus Safety Act </vt:lpstr>
      <vt:lpstr>Massachusetts Campus Safety Act -continued  </vt:lpstr>
      <vt:lpstr> Massachusetts Campus Safety Act  Data Collection and Reporting </vt:lpstr>
      <vt:lpstr>Massachusetts Campus Safety Act Mandatory Training  </vt:lpstr>
      <vt:lpstr>ELMS COLLEGE</vt:lpstr>
      <vt:lpstr>Some resources  Elms College Title IX webpage contains additional resource information </vt:lpstr>
      <vt:lpstr>Reports</vt:lpstr>
      <vt:lpstr>     Title IX/ Sexual Misconduct   Elms College Website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dc:title>
  <dc:creator>Ms. Teresa Ann Winters</dc:creator>
  <cp:lastModifiedBy>Nathaniel G. Jasper</cp:lastModifiedBy>
  <cp:revision>40</cp:revision>
  <cp:lastPrinted>2023-08-30T13:56:00Z</cp:lastPrinted>
  <dcterms:modified xsi:type="dcterms:W3CDTF">2023-09-12T14:03:17Z</dcterms:modified>
</cp:coreProperties>
</file>